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3.png" ContentType="image/png"/>
  <Override PartName="/ppt/media/image28.png" ContentType="image/png"/>
  <Override PartName="/ppt/media/image1.jpeg" ContentType="image/jpeg"/>
  <Override PartName="/ppt/media/image2.png" ContentType="image/png"/>
  <Override PartName="/ppt/media/image4.jpeg" ContentType="image/jpeg"/>
  <Override PartName="/ppt/media/image5.png" ContentType="image/png"/>
  <Override PartName="/ppt/media/image6.png" ContentType="image/png"/>
  <Override PartName="/ppt/media/image9.png" ContentType="image/png"/>
  <Override PartName="/ppt/media/image31.png" ContentType="image/png"/>
  <Override PartName="/ppt/media/image7.jpeg" ContentType="image/jpeg"/>
  <Override PartName="/ppt/media/image8.png" ContentType="image/png"/>
  <Override PartName="/ppt/media/image10.jpeg" ContentType="image/jpeg"/>
  <Override PartName="/ppt/media/image11.png" ContentType="image/png"/>
  <Override PartName="/ppt/media/image12.png" ContentType="image/png"/>
  <Override PartName="/ppt/media/image19.png" ContentType="image/png"/>
  <Override PartName="/ppt/media/image13.jpeg" ContentType="image/jpeg"/>
  <Override PartName="/ppt/media/image14.png" ContentType="image/png"/>
  <Override PartName="/ppt/media/image15.png" ContentType="image/png"/>
  <Override PartName="/ppt/media/image16.jpeg" ContentType="image/jpeg"/>
  <Override PartName="/ppt/media/image17.png" ContentType="image/png"/>
  <Override PartName="/ppt/media/image18.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41.jpeg" ContentType="image/jpeg"/>
  <Override PartName="/ppt/media/image30.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2.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PlaceHolder 1"/>
          <p:cNvSpPr>
            <a:spLocks noGrp="1"/>
          </p:cNvSpPr>
          <p:nvPr>
            <p:ph type="body"/>
          </p:nvPr>
        </p:nvSpPr>
        <p:spPr>
          <a:xfrm>
            <a:off x="756000" y="5078520"/>
            <a:ext cx="6047640" cy="4811040"/>
          </a:xfrm>
          <a:prstGeom prst="rect">
            <a:avLst/>
          </a:prstGeom>
        </p:spPr>
        <p:txBody>
          <a:bodyPr lIns="0" rIns="0" tIns="0" bIns="0"/>
          <a:p>
            <a:r>
              <a:rPr lang="fr-FR" sz="2000" spc="-1" strike="noStrike">
                <a:solidFill>
                  <a:srgbClr val="000000"/>
                </a:solidFill>
                <a:uFill>
                  <a:solidFill>
                    <a:srgbClr val="ffffff"/>
                  </a:solidFill>
                </a:uFill>
                <a:latin typeface="Arial"/>
              </a:rPr>
              <a:t>Cliquez pour modifier le format des notes</a:t>
            </a:r>
            <a:endParaRPr lang="fr-FR" sz="2000" spc="-1" strike="noStrike">
              <a:solidFill>
                <a:srgbClr val="000000"/>
              </a:solidFill>
              <a:uFill>
                <a:solidFill>
                  <a:srgbClr val="ffffff"/>
                </a:solidFill>
              </a:uFill>
              <a:latin typeface="Arial"/>
            </a:endParaRPr>
          </a:p>
        </p:txBody>
      </p:sp>
      <p:sp>
        <p:nvSpPr>
          <p:cNvPr id="181" name="PlaceHolder 2"/>
          <p:cNvSpPr>
            <a:spLocks noGrp="1"/>
          </p:cNvSpPr>
          <p:nvPr>
            <p:ph type="hdr"/>
          </p:nvPr>
        </p:nvSpPr>
        <p:spPr>
          <a:xfrm>
            <a:off x="0" y="0"/>
            <a:ext cx="3280680" cy="534240"/>
          </a:xfrm>
          <a:prstGeom prst="rect">
            <a:avLst/>
          </a:prstGeom>
        </p:spPr>
        <p:txBody>
          <a:bodyPr lIns="0" rIns="0" tIns="0" bIns="0"/>
          <a:p>
            <a:r>
              <a:rPr lang="fr-FR" sz="1400" spc="-1" strike="noStrike">
                <a:solidFill>
                  <a:srgbClr val="000000"/>
                </a:solidFill>
                <a:uFill>
                  <a:solidFill>
                    <a:srgbClr val="ffffff"/>
                  </a:solidFill>
                </a:uFill>
                <a:latin typeface="Times New Roman"/>
              </a:rPr>
              <a:t>&lt;en-tête&gt;</a:t>
            </a:r>
            <a:endParaRPr lang="fr-FR" sz="1400" spc="-1" strike="noStrike">
              <a:solidFill>
                <a:srgbClr val="000000"/>
              </a:solidFill>
              <a:uFill>
                <a:solidFill>
                  <a:srgbClr val="ffffff"/>
                </a:solidFill>
              </a:uFill>
              <a:latin typeface="Times New Roman"/>
            </a:endParaRPr>
          </a:p>
        </p:txBody>
      </p:sp>
      <p:sp>
        <p:nvSpPr>
          <p:cNvPr id="182" name="PlaceHolder 3"/>
          <p:cNvSpPr>
            <a:spLocks noGrp="1"/>
          </p:cNvSpPr>
          <p:nvPr>
            <p:ph type="dt"/>
          </p:nvPr>
        </p:nvSpPr>
        <p:spPr>
          <a:xfrm>
            <a:off x="4278960" y="0"/>
            <a:ext cx="3280680" cy="534240"/>
          </a:xfrm>
          <a:prstGeom prst="rect">
            <a:avLst/>
          </a:prstGeom>
        </p:spPr>
        <p:txBody>
          <a:bodyPr lIns="0" rIns="0" tIns="0" bIns="0"/>
          <a:p>
            <a:pPr algn="r"/>
            <a:r>
              <a:rPr lang="fr-FR" sz="1400" spc="-1" strike="noStrike">
                <a:solidFill>
                  <a:srgbClr val="000000"/>
                </a:solidFill>
                <a:uFill>
                  <a:solidFill>
                    <a:srgbClr val="ffffff"/>
                  </a:solidFill>
                </a:uFill>
                <a:latin typeface="Times New Roman"/>
              </a:rPr>
              <a:t>&lt;date/heure&gt;</a:t>
            </a:r>
            <a:endParaRPr lang="fr-FR" sz="1400" spc="-1" strike="noStrike">
              <a:solidFill>
                <a:srgbClr val="000000"/>
              </a:solidFill>
              <a:uFill>
                <a:solidFill>
                  <a:srgbClr val="ffffff"/>
                </a:solidFill>
              </a:uFill>
              <a:latin typeface="Times New Roman"/>
            </a:endParaRPr>
          </a:p>
        </p:txBody>
      </p:sp>
      <p:sp>
        <p:nvSpPr>
          <p:cNvPr id="183" name="PlaceHolder 4"/>
          <p:cNvSpPr>
            <a:spLocks noGrp="1"/>
          </p:cNvSpPr>
          <p:nvPr>
            <p:ph type="ftr"/>
          </p:nvPr>
        </p:nvSpPr>
        <p:spPr>
          <a:xfrm>
            <a:off x="0" y="10157400"/>
            <a:ext cx="3280680" cy="534240"/>
          </a:xfrm>
          <a:prstGeom prst="rect">
            <a:avLst/>
          </a:prstGeom>
        </p:spPr>
        <p:txBody>
          <a:bodyPr lIns="0" rIns="0" tIns="0" bIns="0" anchor="b"/>
          <a:p>
            <a:r>
              <a:rPr lang="fr-FR" sz="1400" spc="-1" strike="noStrike">
                <a:solidFill>
                  <a:srgbClr val="000000"/>
                </a:solidFill>
                <a:uFill>
                  <a:solidFill>
                    <a:srgbClr val="ffffff"/>
                  </a:solidFill>
                </a:uFill>
                <a:latin typeface="Times New Roman"/>
              </a:rPr>
              <a:t>&lt;pied de page&gt;</a:t>
            </a:r>
            <a:endParaRPr lang="fr-FR" sz="1400" spc="-1" strike="noStrike">
              <a:solidFill>
                <a:srgbClr val="000000"/>
              </a:solidFill>
              <a:uFill>
                <a:solidFill>
                  <a:srgbClr val="ffffff"/>
                </a:solidFill>
              </a:uFill>
              <a:latin typeface="Times New Roman"/>
            </a:endParaRPr>
          </a:p>
        </p:txBody>
      </p:sp>
      <p:sp>
        <p:nvSpPr>
          <p:cNvPr id="184" name="PlaceHolder 5"/>
          <p:cNvSpPr>
            <a:spLocks noGrp="1"/>
          </p:cNvSpPr>
          <p:nvPr>
            <p:ph type="sldNum"/>
          </p:nvPr>
        </p:nvSpPr>
        <p:spPr>
          <a:xfrm>
            <a:off x="4278960" y="10157400"/>
            <a:ext cx="3280680" cy="534240"/>
          </a:xfrm>
          <a:prstGeom prst="rect">
            <a:avLst/>
          </a:prstGeom>
        </p:spPr>
        <p:txBody>
          <a:bodyPr lIns="0" rIns="0" tIns="0" bIns="0" anchor="b"/>
          <a:p>
            <a:pPr algn="r"/>
            <a:fld id="{0CC2D78E-C6E2-42AB-8D60-79894986FB0F}" type="slidenum">
              <a:rPr lang="fr-FR" sz="14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5872635D-EB82-4D0F-B9BE-94607858DFAC}"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293" name="PlaceHolder 2"/>
          <p:cNvSpPr>
            <a:spLocks noGrp="1"/>
          </p:cNvSpPr>
          <p:nvPr>
            <p:ph type="body"/>
          </p:nvPr>
        </p:nvSpPr>
        <p:spPr>
          <a:xfrm>
            <a:off x="755640" y="5078520"/>
            <a:ext cx="6047280" cy="4810680"/>
          </a:xfrm>
          <a:prstGeom prst="rect">
            <a:avLst/>
          </a:prstGeom>
        </p:spPr>
        <p:txBody>
          <a:bodyPr lIns="0" rIns="0" tIns="0" bIns="0" anchor="ctr"/>
          <a:p>
            <a:endParaRPr lang="fr-FR" sz="20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EC0FE394-B956-45A9-9B77-758E9C643871}"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09"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0"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945D8FD8-396C-4583-AD70-4174955ABEA8}"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11"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3D16D481-EB6B-4D03-BA94-D0316868A334}"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13"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71600E4D-6FAB-4236-B2A5-02994CB8B20A}"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15"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6"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FC5E2181-1088-4091-A3F0-19EDB038958C}"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17"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1D7D1392-5D3E-4442-BC97-AC50B28A2886}"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19"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D90E718F-2904-4B06-8397-59017BBAEA8D}"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21"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5B339C54-363F-400D-9F96-D72B5993B513}"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23"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0786FB07-6258-4B8A-9CF1-71291CA8DF78}"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25"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9FFFE137-0C7C-4C25-82C4-4AABE9120670}"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27"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AC988C09-BAA5-4E1E-B611-97ABF82FE30B}"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295"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DA9EABEF-49B1-4886-9C8E-545E55F58B1C}"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29"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24DE2498-906C-4846-A921-408407E84D14}"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31"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D01E097F-0CBE-449D-9AF5-88DFC94169F0}"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33"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F9F57CCB-99B7-47E1-AECD-5B188735219F}"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35"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FAD246B3-3604-4E49-A170-47031B2F25F1}"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37"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1083BC9E-17D9-40CD-8392-E33EE57CF52F}"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39"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756000" y="5145480"/>
            <a:ext cx="6046560" cy="4421880"/>
          </a:xfrm>
          <a:prstGeom prst="rect">
            <a:avLst/>
          </a:prstGeom>
        </p:spPr>
        <p:txBody>
          <a:bodyPr lIns="0" rIns="0" tIns="0" bIns="0"/>
          <a:p>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p:txBody>
      </p:sp>
      <p:sp>
        <p:nvSpPr>
          <p:cNvPr id="341" name="CustomShape 2"/>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31E6B3E4-15C8-4A43-956E-576629BD5144}"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756000" y="5145480"/>
            <a:ext cx="6046560" cy="4421880"/>
          </a:xfrm>
          <a:prstGeom prst="rect">
            <a:avLst/>
          </a:prstGeom>
        </p:spPr>
        <p:txBody>
          <a:bodyPr lIns="0" rIns="0" tIns="0" bIns="0"/>
          <a:p>
            <a:r>
              <a:rPr lang="fr-FR" sz="2000" spc="-1" strike="noStrike">
                <a:solidFill>
                  <a:srgbClr val="000000"/>
                </a:solidFill>
                <a:uFill>
                  <a:solidFill>
                    <a:srgbClr val="ffffff"/>
                  </a:solidFill>
                </a:uFill>
                <a:latin typeface="Arial"/>
              </a:rPr>
              <a:t>En l’absence de résultat de mesures de radon, comment peut-on statuer sur le fait que le niveau de référence est susceptible d’être dépassé ?</a:t>
            </a:r>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Lorsque le lieu de travail se situe en zone 1 et si l’employeur n’a pas connaissance d’éléments laissant supposer une concentration supérieure à 300 Bq/m3, l’employeur peut ne pas réaliser de mesurage (source : circulaire ASN/DGT). Sous-entendu : on doit réaliser des mesures que l’on va appeler de « dépistage » de radon en zone 2 et 3.</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Si on ne fait pas appel à un OA ou à l’IRSN, comment peut-on procéder pour réaliser ces mesures de dépistage ou d’auto-vérification ?</a:t>
            </a:r>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On peut commander des dosimètres vendus par des fournisseurs et des distributeurs en France. Attention : il faut respecter les conditions de mesure indiquées par le fournisseur (période, temps de pause, position du dosimètre dans la pièce, etc. ...) afin de garantir la pertinence de la mesure.</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p:txBody>
      </p:sp>
      <p:sp>
        <p:nvSpPr>
          <p:cNvPr id="343" name="CustomShape 2"/>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DFDF9AD7-FCF3-45F6-91C9-8F5BA67ADA7A}"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756000" y="5145480"/>
            <a:ext cx="6046560" cy="4421880"/>
          </a:xfrm>
          <a:prstGeom prst="rect">
            <a:avLst/>
          </a:prstGeom>
        </p:spPr>
        <p:txBody>
          <a:bodyPr lIns="0" rIns="0" tIns="0" bIns="0"/>
          <a:p>
            <a:r>
              <a:rPr lang="fr-FR" sz="2000" spc="-1" strike="noStrike">
                <a:solidFill>
                  <a:srgbClr val="ff0000"/>
                </a:solidFill>
                <a:uFill>
                  <a:solidFill>
                    <a:srgbClr val="ffffff"/>
                  </a:solidFill>
                </a:uFill>
                <a:latin typeface="Arial"/>
              </a:rPr>
              <a:t>NB : préciser à l’oral que ça s’applique dès réception des mesures de dépistage (si elles sont supérieures au niveau de référence (300 Bq/m3) alors l’évaluation dosimétrique s’impose.</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Qu’est-ce-qu’une évaluation dosimétrique ?</a:t>
            </a:r>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Une évaluation dosimétrique, dans le cas qui nous intéresse aujourd’hui, est une estimation de la dose efficace reçue par un travailleur pendant une année dans son lieu habituel de travail pour lequel une mesure de radon est supérieur à 300 Bq/m3.</a:t>
            </a:r>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La dose efficace exprimée en mSv correspond à l’effet des rayonnements ionisants émis par le radon sur le corps entier. Par exemple,</a:t>
            </a:r>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[donner ici des ordres de grandeur : scanner, voyage en avion etc...] 1 mSv = 7 vols aller-retour Paris-Tokyo ou San Francisco ; 12 mSv = 1 scanner du thorax ...</a:t>
            </a:r>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On sait aujourd’hui, grâce à des coefficients de dose établis par la CIPR (Commission internationale de protection radiologique), que la dose d’un travailleur sédentaire en intérieur exposé à une concentration de 300 Bq/m3 pendant 2000 heures (ce qui équivaut à peu près à une année de travail à temps complet avec 5 semaines d’absence) est estimée à 4 mSv.</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A quoi correspond la dose efficace de 6 mSv/an ?</a:t>
            </a:r>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Par conséquent, cette dose efficace correspond aujourd’hui à celle d’un travailleur sédentaire en intérieur exposé à une concentration de 450 Bq/m3 pendant 2000 heures.</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Ici, il faut comprendre qu’il est demandé de délimiter un zonage radon dès lors que la concentration est supérieure ou égale à 450 Bq/m3, ceci sans tenir compte du temps passé par le(s) travailleur(s) dans la zone.</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ff0000"/>
                </a:solidFill>
                <a:uFill>
                  <a:solidFill>
                    <a:srgbClr val="ffffff"/>
                  </a:solidFill>
                </a:uFill>
                <a:latin typeface="Arial"/>
              </a:rPr>
              <a:t>Voir l’étape suivante (évaluation individuelle).</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p:txBody>
      </p:sp>
      <p:sp>
        <p:nvSpPr>
          <p:cNvPr id="345" name="CustomShape 2"/>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BEE11DED-0350-4C78-B267-619942590673}"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756000" y="5145480"/>
            <a:ext cx="6046560" cy="4421880"/>
          </a:xfrm>
          <a:prstGeom prst="rect">
            <a:avLst/>
          </a:prstGeom>
        </p:spPr>
        <p:txBody>
          <a:bodyPr lIns="0" rIns="0" tIns="0" bIns="0"/>
          <a:p>
            <a:r>
              <a:rPr lang="fr-FR" sz="2000" spc="-1" strike="noStrike">
                <a:solidFill>
                  <a:srgbClr val="000000"/>
                </a:solidFill>
                <a:uFill>
                  <a:solidFill>
                    <a:srgbClr val="ffffff"/>
                  </a:solidFill>
                </a:uFill>
                <a:latin typeface="Arial"/>
              </a:rPr>
              <a:t>Conclusion = discours rassurant :</a:t>
            </a:r>
            <a:endParaRPr lang="fr-FR" sz="2000" spc="-1" strike="noStrike">
              <a:solidFill>
                <a:srgbClr val="000000"/>
              </a:solidFill>
              <a:uFill>
                <a:solidFill>
                  <a:srgbClr val="ffffff"/>
                </a:solidFill>
              </a:uFill>
              <a:latin typeface="Arial"/>
            </a:endParaRPr>
          </a:p>
          <a:p>
            <a:pPr marL="195480" indent="-194400">
              <a:lnSpc>
                <a:spcPct val="100000"/>
              </a:lnSpc>
              <a:buClr>
                <a:srgbClr val="000000"/>
              </a:buClr>
              <a:buFont typeface="Arial"/>
              <a:buChar char="•"/>
            </a:pPr>
            <a:r>
              <a:rPr lang="fr-FR" sz="2000" spc="-1" strike="noStrike">
                <a:solidFill>
                  <a:srgbClr val="000000"/>
                </a:solidFill>
                <a:uFill>
                  <a:solidFill>
                    <a:srgbClr val="ffffff"/>
                  </a:solidFill>
                </a:uFill>
                <a:latin typeface="Arial"/>
              </a:rPr>
              <a:t>Monter en compétence : aujourd’hui et les jours à venir !</a:t>
            </a:r>
            <a:endParaRPr lang="fr-FR" sz="2000" spc="-1" strike="noStrike">
              <a:solidFill>
                <a:srgbClr val="000000"/>
              </a:solidFill>
              <a:uFill>
                <a:solidFill>
                  <a:srgbClr val="ffffff"/>
                </a:solidFill>
              </a:uFill>
              <a:latin typeface="Arial"/>
            </a:endParaRPr>
          </a:p>
          <a:p>
            <a:pPr marL="195480" indent="-194400">
              <a:lnSpc>
                <a:spcPct val="100000"/>
              </a:lnSpc>
              <a:buClr>
                <a:srgbClr val="000000"/>
              </a:buClr>
              <a:buFont typeface="Arial"/>
              <a:buChar char="•"/>
            </a:pPr>
            <a:r>
              <a:rPr lang="fr-FR" sz="2000" spc="-1" strike="noStrike">
                <a:solidFill>
                  <a:srgbClr val="000000"/>
                </a:solidFill>
                <a:uFill>
                  <a:solidFill>
                    <a:srgbClr val="ffffff"/>
                  </a:solidFill>
                </a:uFill>
                <a:latin typeface="Arial"/>
              </a:rPr>
              <a:t>Procéder par une démarche pas à pas : 1. évaluation des risques/dépistage, 2. premières actions/vérifications, 3. conseiller en radioprotection/zonage, 4. évaluation individuelle) ;</a:t>
            </a:r>
            <a:endParaRPr lang="fr-FR" sz="2000" spc="-1" strike="noStrike">
              <a:solidFill>
                <a:srgbClr val="000000"/>
              </a:solidFill>
              <a:uFill>
                <a:solidFill>
                  <a:srgbClr val="ffffff"/>
                </a:solidFill>
              </a:uFill>
              <a:latin typeface="Arial"/>
            </a:endParaRPr>
          </a:p>
          <a:p>
            <a:pPr marL="195480" indent="-194400">
              <a:lnSpc>
                <a:spcPct val="100000"/>
              </a:lnSpc>
              <a:buClr>
                <a:srgbClr val="000000"/>
              </a:buClr>
              <a:buFont typeface="Arial"/>
              <a:buChar char="•"/>
            </a:pPr>
            <a:r>
              <a:rPr lang="fr-FR" sz="2000" spc="-1" strike="noStrike">
                <a:solidFill>
                  <a:srgbClr val="000000"/>
                </a:solidFill>
                <a:uFill>
                  <a:solidFill>
                    <a:srgbClr val="ffffff"/>
                  </a:solidFill>
                </a:uFill>
                <a:latin typeface="Arial"/>
              </a:rPr>
              <a:t>Gérer la communication en amont avec les représentants du personnel pour éviter que le sujet devienne anxiogène.</a:t>
            </a:r>
            <a:endParaRPr lang="fr-FR" sz="2000" spc="-1" strike="noStrike">
              <a:solidFill>
                <a:srgbClr val="000000"/>
              </a:solidFill>
              <a:uFill>
                <a:solidFill>
                  <a:srgbClr val="ffffff"/>
                </a:solidFill>
              </a:uFill>
              <a:latin typeface="Arial"/>
            </a:endParaRPr>
          </a:p>
        </p:txBody>
      </p:sp>
      <p:sp>
        <p:nvSpPr>
          <p:cNvPr id="347" name="CustomShape 2"/>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B9DCFD04-6333-4F1F-A700-151FD9979AE7}"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17C5D19B-28EE-402E-B1F2-B9AE8913E98E}"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297"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BF902C86-32D1-4F60-9021-16E4C02B7261}"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49"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4CCA15AB-9FDA-4303-A7EA-4AE4C523C595}"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51"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2"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98A955CC-A085-4B17-8433-FAFF6B8E50BB}"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53" name="PlaceHolder 2"/>
          <p:cNvSpPr>
            <a:spLocks noGrp="1"/>
          </p:cNvSpPr>
          <p:nvPr>
            <p:ph type="body"/>
          </p:nvPr>
        </p:nvSpPr>
        <p:spPr>
          <a:xfrm>
            <a:off x="1044720" y="5145120"/>
            <a:ext cx="5469480" cy="4810320"/>
          </a:xfrm>
          <a:prstGeom prst="rect">
            <a:avLst/>
          </a:prstGeom>
        </p:spPr>
        <p:txBody>
          <a:bodyPr lIns="0" rIns="0" tIns="0" bIns="0"/>
          <a:p>
            <a:pPr marL="216000" indent="-214920" algn="just">
              <a:lnSpc>
                <a:spcPct val="100000"/>
              </a:lnSpc>
            </a:pPr>
            <a:r>
              <a:rPr lang="fr-FR" sz="1310" spc="-1" strike="noStrike">
                <a:solidFill>
                  <a:srgbClr val="000000"/>
                </a:solidFill>
                <a:uFill>
                  <a:solidFill>
                    <a:srgbClr val="ffffff"/>
                  </a:solidFill>
                </a:uFill>
                <a:latin typeface="Arial"/>
              </a:rPr>
              <a:t>Bien se référer au site de l’IRSN ou à l’arrêté du 27 juin ou son annexe car les arrêtés IAL des préfets ne sont pas à jour. Les DDRM et DICRIM non plus</a:t>
            </a:r>
            <a:endParaRPr lang="fr-FR" sz="20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293BE372-1572-49CE-B379-8C4EF841A1AF}"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55" name="PlaceHolder 2"/>
          <p:cNvSpPr>
            <a:spLocks noGrp="1"/>
          </p:cNvSpPr>
          <p:nvPr>
            <p:ph type="body"/>
          </p:nvPr>
        </p:nvSpPr>
        <p:spPr>
          <a:xfrm>
            <a:off x="755640" y="5078520"/>
            <a:ext cx="6047280" cy="481068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0D3AA210-CB3D-4D33-AFAA-427591F61347}"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57" name="PlaceHolder 2"/>
          <p:cNvSpPr>
            <a:spLocks noGrp="1"/>
          </p:cNvSpPr>
          <p:nvPr>
            <p:ph type="body"/>
          </p:nvPr>
        </p:nvSpPr>
        <p:spPr>
          <a:xfrm>
            <a:off x="1044720" y="5145120"/>
            <a:ext cx="54694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8"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E9FA2A68-D4EE-4BCD-8C3F-F8A776255447}"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59"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A14C78FB-F288-4D16-A73F-35408FBF8F3D}"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61"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2"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CFC11045-B454-45CC-B332-EB8E2D06AB43}"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63" name="PlaceHolder 2"/>
          <p:cNvSpPr>
            <a:spLocks noGrp="1"/>
          </p:cNvSpPr>
          <p:nvPr>
            <p:ph type="body"/>
          </p:nvPr>
        </p:nvSpPr>
        <p:spPr>
          <a:xfrm>
            <a:off x="755640" y="5078520"/>
            <a:ext cx="6047280" cy="4810680"/>
          </a:xfrm>
          <a:prstGeom prst="rect">
            <a:avLst/>
          </a:prstGeom>
        </p:spPr>
        <p:txBody>
          <a:bodyPr lIns="0" rIns="0" tIns="0" bIns="0" anchor="ctr"/>
          <a:p>
            <a:endParaRPr lang="fr-FR" sz="20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8"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DCFC2566-8E4C-44BF-9DF0-B58CC47E94A6}"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299"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3C378482-6E71-44CE-B0ED-6A6EFFC34B52}"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01"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CustomShape 1"/>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2BB7F8E9-F0E0-4B40-A444-F5CC741C98D1}"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303" name="PlaceHolder 2"/>
          <p:cNvSpPr>
            <a:spLocks noGrp="1"/>
          </p:cNvSpPr>
          <p:nvPr>
            <p:ph type="body"/>
          </p:nvPr>
        </p:nvSpPr>
        <p:spPr>
          <a:xfrm>
            <a:off x="755640" y="5078520"/>
            <a:ext cx="6047280" cy="4810320"/>
          </a:xfrm>
          <a:prstGeom prst="rect">
            <a:avLst/>
          </a:prstGeom>
        </p:spPr>
        <p:txBody>
          <a:bodyPr lIns="0" rIns="0" tIns="0" bIns="0"/>
          <a:p>
            <a:endParaRPr lang="fr-FR" sz="20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PlaceHolder 1"/>
          <p:cNvSpPr>
            <a:spLocks noGrp="1"/>
          </p:cNvSpPr>
          <p:nvPr>
            <p:ph type="body"/>
          </p:nvPr>
        </p:nvSpPr>
        <p:spPr>
          <a:xfrm>
            <a:off x="755640" y="5078520"/>
            <a:ext cx="6047280" cy="4810680"/>
          </a:xfrm>
          <a:prstGeom prst="rect">
            <a:avLst/>
          </a:prstGeom>
        </p:spPr>
        <p:txBody>
          <a:bodyPr lIns="0" rIns="0" tIns="0" bIns="0"/>
          <a:p>
            <a:r>
              <a:rPr lang="fr-FR" sz="2000" spc="-1" strike="noStrike">
                <a:solidFill>
                  <a:srgbClr val="000000"/>
                </a:solidFill>
                <a:uFill>
                  <a:solidFill>
                    <a:srgbClr val="ffffff"/>
                  </a:solidFill>
                </a:uFill>
                <a:latin typeface="Arial"/>
              </a:rPr>
              <a:t>Les premières campagnes de mesure du radon dans les bâtiments ont été lancées au début des années 1980 et se sont poursuivies jusqu’au début des années 2000. Mises en œuvre par l'IRSN et la Direction Générale de la Santé (DGS), elles ont conduit à la réalisation d’un total de 12 641 mesures sur l’ensemble du territoire métropolitain.</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La concentration moyenne en radon dans les habitations estimée sur la base de ces mesures s’élève à 90 Bq/m³ pour l’ensemble de la France avec des disparités importantes d’un département à l’autre et, au sein d’un département, d’un bâtiment à un autre. La moyenne obtenue à Paris est ainsi de 24 Bq/m³ seulement alors qu’elle est de 264 Bq/m³ en Lozère.</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La moyenne, redressée pour le type d’habitat et la saisonnalité, et pondérée par la densité d’habitation (sur la base de données INSEE par département), est égale à 68 Bq/m³. C’est cette valeur qui, à l’heure actuelle, reflète le mieux l’exposition moyenne de la population française. Elle est inférieure à la moyenne arithmétique (90 Bq/m³) car les départements les plus peuplés présentent, en général, des moyennes plus basses.</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Les résultats obtenus au lors de la campagne nationale de mesure du radon confirment l’influence de la géologie sur les concentrations moyennes observées. Les moyennes départementales les plus élevées correspondent ainsi aux départements recoupant les grands massifs granitiques (Massif armoricain, Massif central, Corse, Vosges, etc.).</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En exploitant les connaissances géologiques disponibles à l’échelle du territoire national, l’IRSN a pu déterminer de façon plus précise la localisation des zones sur lesquelles la présence de radon à des concentrations élevées dans les bâtiments est la plus probable. C’est de ces travaux qu’est issue la carte de potentiel radon par commune suivante ...</a:t>
            </a:r>
            <a:endParaRPr lang="fr-FR" sz="2000" spc="-1" strike="noStrike">
              <a:solidFill>
                <a:srgbClr val="000000"/>
              </a:solidFill>
              <a:uFill>
                <a:solidFill>
                  <a:srgbClr val="ffffff"/>
                </a:solidFill>
              </a:uFill>
              <a:latin typeface="Arial"/>
            </a:endParaRPr>
          </a:p>
        </p:txBody>
      </p:sp>
      <p:sp>
        <p:nvSpPr>
          <p:cNvPr id="305" name="CustomShape 2"/>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162CE283-C0F0-4B2F-8A15-428486FBB074}"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6" name="PlaceHolder 1"/>
          <p:cNvSpPr>
            <a:spLocks noGrp="1"/>
          </p:cNvSpPr>
          <p:nvPr>
            <p:ph type="body"/>
          </p:nvPr>
        </p:nvSpPr>
        <p:spPr>
          <a:xfrm>
            <a:off x="756000" y="5145480"/>
            <a:ext cx="6046560" cy="4421880"/>
          </a:xfrm>
          <a:prstGeom prst="rect">
            <a:avLst/>
          </a:prstGeom>
        </p:spPr>
        <p:txBody>
          <a:bodyPr lIns="0" rIns="0" tIns="0" bIns="0"/>
          <a:p>
            <a:r>
              <a:rPr lang="fr-FR" sz="2000" spc="-1" strike="noStrike">
                <a:solidFill>
                  <a:srgbClr val="000000"/>
                </a:solidFill>
                <a:uFill>
                  <a:solidFill>
                    <a:srgbClr val="ffffff"/>
                  </a:solidFill>
                </a:uFill>
                <a:latin typeface="Arial"/>
              </a:rPr>
              <a:t>Certains types de roches, notamment le granit, contiennent davantage de radon. La région des Pays de la Loire, traversée par le sillon de Bretagne et la continuité du massif armoricain, est donc, comme le montre la carte sous vos yeux, majoritairement caractérisée par un potentiel radon élevé.</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La cartographie du potentiel du radon des formations géologiques établie par l’IRSN conduit à classer les communes en 3 catégories, ou 3 zones dans l’arrêté du 27 juin 2018.</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Les communes classée en zone 3 sont celles qui, sur au moins une partie de leur superficie, présentent des formations géologiques dont les teneurs en uranium sont estimées plus élevées comparativement aux autres formations. Les formations concernées sont notamment celles constitutives de massifs granitiques (massif armoricain, massif central, Guyane française…), certaines formations volcaniques (massif central, Polynésie française, Mayotte…) mais également certains grés et schistes noirs. Sur ces formations plus riches en uranium, la proportion des bâtiments présentant des concentrations en radon élevées est plus importante que dans le reste du territoire. Les résultats de la campagne nationale de mesure en France métropolitaine montrent ainsi que plus de 40% des bâtiments situés sur ces terrains dépassent 100 Bq.m-3 et plus de 6% dépassent 400 Bq.m-3.</a:t>
            </a:r>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 des communes en zone 3 :</a:t>
            </a:r>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Loire Atlantique 79%</a:t>
            </a:r>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Maine et Loire 65%</a:t>
            </a:r>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Mayenne 70%</a:t>
            </a:r>
            <a:endParaRPr lang="fr-FR" sz="2000" spc="-1" strike="noStrike">
              <a:solidFill>
                <a:srgbClr val="000000"/>
              </a:solidFill>
              <a:uFill>
                <a:solidFill>
                  <a:srgbClr val="ffffff"/>
                </a:solidFill>
              </a:uFill>
              <a:latin typeface="Arial"/>
            </a:endParaRPr>
          </a:p>
          <a:p>
            <a:r>
              <a:rPr lang="fr-FR" sz="2000" spc="-1" strike="noStrike">
                <a:solidFill>
                  <a:srgbClr val="000000"/>
                </a:solidFill>
                <a:uFill>
                  <a:solidFill>
                    <a:srgbClr val="ffffff"/>
                  </a:solidFill>
                </a:uFill>
                <a:latin typeface="Arial"/>
              </a:rPr>
              <a:t>Vendée 60%</a:t>
            </a:r>
            <a:endParaRPr lang="fr-FR" sz="2000" spc="-1" strike="noStrike">
              <a:solidFill>
                <a:srgbClr val="000000"/>
              </a:solidFill>
              <a:uFill>
                <a:solidFill>
                  <a:srgbClr val="ffffff"/>
                </a:solidFill>
              </a:uFill>
              <a:latin typeface="Arial"/>
            </a:endParaRPr>
          </a:p>
        </p:txBody>
      </p:sp>
      <p:sp>
        <p:nvSpPr>
          <p:cNvPr id="307" name="CustomShape 2"/>
          <p:cNvSpPr/>
          <p:nvPr/>
        </p:nvSpPr>
        <p:spPr>
          <a:xfrm>
            <a:off x="4278240" y="10156680"/>
            <a:ext cx="3280320" cy="533880"/>
          </a:xfrm>
          <a:prstGeom prst="rect">
            <a:avLst/>
          </a:prstGeom>
          <a:noFill/>
          <a:ln>
            <a:noFill/>
          </a:ln>
        </p:spPr>
        <p:style>
          <a:lnRef idx="0"/>
          <a:fillRef idx="0"/>
          <a:effectRef idx="0"/>
          <a:fontRef idx="minor"/>
        </p:style>
        <p:txBody>
          <a:bodyPr lIns="0" rIns="0" tIns="0" bIns="0" anchor="b"/>
          <a:p>
            <a:pPr algn="r">
              <a:lnSpc>
                <a:spcPct val="100000"/>
              </a:lnSpc>
            </a:pPr>
            <a:fld id="{3E652E4F-295E-4FDF-929A-A9CEC07EB4E7}"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292480" y="1768680"/>
            <a:ext cx="5494680" cy="4384080"/>
          </a:xfrm>
          <a:prstGeom prst="rect">
            <a:avLst/>
          </a:prstGeom>
          <a:ln>
            <a:noFill/>
          </a:ln>
        </p:spPr>
      </p:pic>
      <p:pic>
        <p:nvPicPr>
          <p:cNvPr id="35" name="" descr=""/>
          <p:cNvPicPr/>
          <p:nvPr/>
        </p:nvPicPr>
        <p:blipFill>
          <a:blip r:embed="rId3"/>
          <a:stretch/>
        </p:blipFill>
        <p:spPr>
          <a:xfrm>
            <a:off x="2292480" y="176868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504000" y="1768680"/>
            <a:ext cx="9072000" cy="43840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504000" y="176868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2292480" y="1768680"/>
            <a:ext cx="5494680" cy="4384080"/>
          </a:xfrm>
          <a:prstGeom prst="rect">
            <a:avLst/>
          </a:prstGeom>
          <a:ln>
            <a:noFill/>
          </a:ln>
        </p:spPr>
      </p:pic>
      <p:pic>
        <p:nvPicPr>
          <p:cNvPr id="71" name="" descr=""/>
          <p:cNvPicPr/>
          <p:nvPr/>
        </p:nvPicPr>
        <p:blipFill>
          <a:blip r:embed="rId3"/>
          <a:stretch/>
        </p:blipFill>
        <p:spPr>
          <a:xfrm>
            <a:off x="2292480" y="1768680"/>
            <a:ext cx="5494680" cy="43840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75" name="PlaceHolder 2"/>
          <p:cNvSpPr>
            <a:spLocks noGrp="1"/>
          </p:cNvSpPr>
          <p:nvPr>
            <p:ph type="subTitle"/>
          </p:nvPr>
        </p:nvSpPr>
        <p:spPr>
          <a:xfrm>
            <a:off x="504000" y="1768680"/>
            <a:ext cx="9072000" cy="43840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80" name="PlaceHolder 3"/>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504000" y="301320"/>
            <a:ext cx="9072000" cy="585036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86" name="PlaceHolder 4"/>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90"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504000" y="176868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01"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02" name="PlaceHolder 5"/>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pic>
        <p:nvPicPr>
          <p:cNvPr id="106" name="" descr=""/>
          <p:cNvPicPr/>
          <p:nvPr/>
        </p:nvPicPr>
        <p:blipFill>
          <a:blip r:embed="rId2"/>
          <a:stretch/>
        </p:blipFill>
        <p:spPr>
          <a:xfrm>
            <a:off x="2292480" y="1768680"/>
            <a:ext cx="5494680" cy="4384080"/>
          </a:xfrm>
          <a:prstGeom prst="rect">
            <a:avLst/>
          </a:prstGeom>
          <a:ln>
            <a:noFill/>
          </a:ln>
        </p:spPr>
      </p:pic>
      <p:pic>
        <p:nvPicPr>
          <p:cNvPr id="107" name="" descr=""/>
          <p:cNvPicPr/>
          <p:nvPr/>
        </p:nvPicPr>
        <p:blipFill>
          <a:blip r:embed="rId3"/>
          <a:stretch/>
        </p:blipFill>
        <p:spPr>
          <a:xfrm>
            <a:off x="2292480" y="1768680"/>
            <a:ext cx="5494680" cy="43840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11" name="PlaceHolder 2"/>
          <p:cNvSpPr>
            <a:spLocks noGrp="1"/>
          </p:cNvSpPr>
          <p:nvPr>
            <p:ph type="subTitle"/>
          </p:nvPr>
        </p:nvSpPr>
        <p:spPr>
          <a:xfrm>
            <a:off x="504000" y="1768680"/>
            <a:ext cx="9072000" cy="43840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15"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16" name="PlaceHolder 3"/>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504000" y="301320"/>
            <a:ext cx="9072000" cy="585036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20"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21" name="PlaceHolder 3"/>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22" name="PlaceHolder 4"/>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26"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504000" y="176868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35"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36"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37"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38" name="PlaceHolder 5"/>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pic>
        <p:nvPicPr>
          <p:cNvPr id="142" name="" descr=""/>
          <p:cNvPicPr/>
          <p:nvPr/>
        </p:nvPicPr>
        <p:blipFill>
          <a:blip r:embed="rId2"/>
          <a:stretch/>
        </p:blipFill>
        <p:spPr>
          <a:xfrm>
            <a:off x="2292480" y="1768680"/>
            <a:ext cx="5494680" cy="4384080"/>
          </a:xfrm>
          <a:prstGeom prst="rect">
            <a:avLst/>
          </a:prstGeom>
          <a:ln>
            <a:noFill/>
          </a:ln>
        </p:spPr>
      </p:pic>
      <p:pic>
        <p:nvPicPr>
          <p:cNvPr id="143" name="" descr=""/>
          <p:cNvPicPr/>
          <p:nvPr/>
        </p:nvPicPr>
        <p:blipFill>
          <a:blip r:embed="rId3"/>
          <a:stretch/>
        </p:blipFill>
        <p:spPr>
          <a:xfrm>
            <a:off x="2292480" y="1768680"/>
            <a:ext cx="5494680" cy="43840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47" name="PlaceHolder 2"/>
          <p:cNvSpPr>
            <a:spLocks noGrp="1"/>
          </p:cNvSpPr>
          <p:nvPr>
            <p:ph type="subTitle"/>
          </p:nvPr>
        </p:nvSpPr>
        <p:spPr>
          <a:xfrm>
            <a:off x="504000" y="1768680"/>
            <a:ext cx="9072000" cy="43840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49"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51"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52" name="PlaceHolder 3"/>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504000" y="301320"/>
            <a:ext cx="9072000" cy="585036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56"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57" name="PlaceHolder 3"/>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58" name="PlaceHolder 4"/>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60"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61"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62"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64"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65"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66" name="PlaceHolder 4"/>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68" name="PlaceHolder 2"/>
          <p:cNvSpPr>
            <a:spLocks noGrp="1"/>
          </p:cNvSpPr>
          <p:nvPr>
            <p:ph type="body"/>
          </p:nvPr>
        </p:nvSpPr>
        <p:spPr>
          <a:xfrm>
            <a:off x="504000" y="176868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69" name="PlaceHolder 3"/>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71"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72"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73"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74" name="PlaceHolder 5"/>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76" name="PlaceHolder 2"/>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77" name="PlaceHolder 3"/>
          <p:cNvSpPr>
            <a:spLocks noGrp="1"/>
          </p:cNvSpPr>
          <p:nvPr>
            <p:ph type="body"/>
          </p:nvPr>
        </p:nvSpPr>
        <p:spPr>
          <a:xfrm>
            <a:off x="504000" y="1768680"/>
            <a:ext cx="907200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pic>
        <p:nvPicPr>
          <p:cNvPr id="178" name="" descr=""/>
          <p:cNvPicPr/>
          <p:nvPr/>
        </p:nvPicPr>
        <p:blipFill>
          <a:blip r:embed="rId2"/>
          <a:stretch/>
        </p:blipFill>
        <p:spPr>
          <a:xfrm>
            <a:off x="2292480" y="1768680"/>
            <a:ext cx="5494680" cy="4384080"/>
          </a:xfrm>
          <a:prstGeom prst="rect">
            <a:avLst/>
          </a:prstGeom>
          <a:ln>
            <a:noFill/>
          </a:ln>
        </p:spPr>
      </p:pic>
      <p:pic>
        <p:nvPicPr>
          <p:cNvPr id="179" name="" descr=""/>
          <p:cNvPicPr/>
          <p:nvPr/>
        </p:nvPicPr>
        <p:blipFill>
          <a:blip r:embed="rId3"/>
          <a:stretch/>
        </p:blipFill>
        <p:spPr>
          <a:xfrm>
            <a:off x="2292480" y="1768680"/>
            <a:ext cx="5494680" cy="438408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lang="fr-FR"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lang="fr-FR" sz="4400" spc="-1" strike="noStrike">
                <a:solidFill>
                  <a:srgbClr val="000000"/>
                </a:solidFill>
                <a:uFill>
                  <a:solidFill>
                    <a:srgbClr val="ffffff"/>
                  </a:solidFill>
                </a:uFill>
                <a:latin typeface="Arial"/>
              </a:rPr>
              <a:t>Cliquez pour éditer le format du texte-titre</a:t>
            </a:r>
            <a:endParaRPr lang="fr-FR"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lang="fr-FR" sz="3200" spc="-1" strike="noStrike">
                <a:solidFill>
                  <a:srgbClr val="000000"/>
                </a:solidFill>
                <a:uFill>
                  <a:solidFill>
                    <a:srgbClr val="ffffff"/>
                  </a:solidFill>
                </a:uFill>
                <a:latin typeface="Arial"/>
              </a:rPr>
              <a:t>Cliquez pour éditer le format du plan de texte</a:t>
            </a:r>
            <a:endParaRPr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fr-FR" sz="2800" spc="-1" strike="noStrike">
                <a:solidFill>
                  <a:srgbClr val="000000"/>
                </a:solidFill>
                <a:uFill>
                  <a:solidFill>
                    <a:srgbClr val="ffffff"/>
                  </a:solidFill>
                </a:uFill>
                <a:latin typeface="Arial"/>
              </a:rPr>
              <a:t>Second niveau de plan</a:t>
            </a:r>
            <a:endParaRPr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fr-FR" sz="2400" spc="-1" strike="noStrike">
                <a:solidFill>
                  <a:srgbClr val="000000"/>
                </a:solidFill>
                <a:uFill>
                  <a:solidFill>
                    <a:srgbClr val="ffffff"/>
                  </a:solidFill>
                </a:uFill>
                <a:latin typeface="Arial"/>
              </a:rPr>
              <a:t>Troisième niveau de plan</a:t>
            </a:r>
            <a:endParaRPr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fr-FR" sz="2000" spc="-1" strike="noStrike">
                <a:solidFill>
                  <a:srgbClr val="000000"/>
                </a:solidFill>
                <a:uFill>
                  <a:solidFill>
                    <a:srgbClr val="ffffff"/>
                  </a:solidFill>
                </a:uFill>
                <a:latin typeface="Arial"/>
              </a:rPr>
              <a:t>Quatrième niveau de plan</a:t>
            </a:r>
            <a:endParaRPr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Cinquième niveau de plan</a:t>
            </a:r>
            <a:endParaRPr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Sixième niveau de plan</a:t>
            </a:r>
            <a:endParaRPr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Septième niveau de plan</a:t>
            </a:r>
            <a:endParaRPr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lIns="0" rIns="0" tIns="0" bIns="0" anchor="ctr"/>
          <a:p>
            <a:pPr algn="ctr"/>
            <a:r>
              <a:rPr lang="fr-FR" sz="4400" spc="-1" strike="noStrike">
                <a:solidFill>
                  <a:srgbClr val="000000"/>
                </a:solidFill>
                <a:uFill>
                  <a:solidFill>
                    <a:srgbClr val="ffffff"/>
                  </a:solidFill>
                </a:uFill>
                <a:latin typeface="Arial"/>
              </a:rPr>
              <a:t>Cliquez pour éditer le format du texte-titre</a:t>
            </a:r>
            <a:endParaRPr lang="fr-FR"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lang="fr-FR" sz="3200" spc="-1" strike="noStrike">
                <a:solidFill>
                  <a:srgbClr val="000000"/>
                </a:solidFill>
                <a:uFill>
                  <a:solidFill>
                    <a:srgbClr val="ffffff"/>
                  </a:solidFill>
                </a:uFill>
                <a:latin typeface="Arial"/>
              </a:rPr>
              <a:t>Cliquez pour éditer le format du plan de texte</a:t>
            </a:r>
            <a:endParaRPr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fr-FR" sz="2800" spc="-1" strike="noStrike">
                <a:solidFill>
                  <a:srgbClr val="000000"/>
                </a:solidFill>
                <a:uFill>
                  <a:solidFill>
                    <a:srgbClr val="ffffff"/>
                  </a:solidFill>
                </a:uFill>
                <a:latin typeface="Arial"/>
              </a:rPr>
              <a:t>Second niveau de plan</a:t>
            </a:r>
            <a:endParaRPr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fr-FR" sz="2400" spc="-1" strike="noStrike">
                <a:solidFill>
                  <a:srgbClr val="000000"/>
                </a:solidFill>
                <a:uFill>
                  <a:solidFill>
                    <a:srgbClr val="ffffff"/>
                  </a:solidFill>
                </a:uFill>
                <a:latin typeface="Arial"/>
              </a:rPr>
              <a:t>Troisième niveau de plan</a:t>
            </a:r>
            <a:endParaRPr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fr-FR" sz="2000" spc="-1" strike="noStrike">
                <a:solidFill>
                  <a:srgbClr val="000000"/>
                </a:solidFill>
                <a:uFill>
                  <a:solidFill>
                    <a:srgbClr val="ffffff"/>
                  </a:solidFill>
                </a:uFill>
                <a:latin typeface="Arial"/>
              </a:rPr>
              <a:t>Quatrième niveau de plan</a:t>
            </a:r>
            <a:endParaRPr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Cinquième niveau de plan</a:t>
            </a:r>
            <a:endParaRPr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Sixième niveau de plan</a:t>
            </a:r>
            <a:endParaRPr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Septième niveau de plan</a:t>
            </a:r>
            <a:endParaRPr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rIns="0" tIns="0" bIns="0" anchor="ctr"/>
          <a:p>
            <a:pPr algn="ctr"/>
            <a:r>
              <a:rPr lang="fr-FR" sz="4400" spc="-1" strike="noStrike">
                <a:solidFill>
                  <a:srgbClr val="000000"/>
                </a:solidFill>
                <a:uFill>
                  <a:solidFill>
                    <a:srgbClr val="ffffff"/>
                  </a:solidFill>
                </a:uFill>
                <a:latin typeface="Arial"/>
              </a:rPr>
              <a:t>Cliquez pour éditer le format du texte-titre</a:t>
            </a:r>
            <a:endParaRPr lang="fr-FR" sz="44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lang="fr-FR" sz="3200" spc="-1" strike="noStrike">
                <a:solidFill>
                  <a:srgbClr val="000000"/>
                </a:solidFill>
                <a:uFill>
                  <a:solidFill>
                    <a:srgbClr val="ffffff"/>
                  </a:solidFill>
                </a:uFill>
                <a:latin typeface="Arial"/>
              </a:rPr>
              <a:t>Cliquez pour éditer le format du plan de texte</a:t>
            </a:r>
            <a:endParaRPr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fr-FR" sz="2800" spc="-1" strike="noStrike">
                <a:solidFill>
                  <a:srgbClr val="000000"/>
                </a:solidFill>
                <a:uFill>
                  <a:solidFill>
                    <a:srgbClr val="ffffff"/>
                  </a:solidFill>
                </a:uFill>
                <a:latin typeface="Arial"/>
              </a:rPr>
              <a:t>Second niveau de plan</a:t>
            </a:r>
            <a:endParaRPr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fr-FR" sz="2400" spc="-1" strike="noStrike">
                <a:solidFill>
                  <a:srgbClr val="000000"/>
                </a:solidFill>
                <a:uFill>
                  <a:solidFill>
                    <a:srgbClr val="ffffff"/>
                  </a:solidFill>
                </a:uFill>
                <a:latin typeface="Arial"/>
              </a:rPr>
              <a:t>Troisième niveau de plan</a:t>
            </a:r>
            <a:endParaRPr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fr-FR" sz="2000" spc="-1" strike="noStrike">
                <a:solidFill>
                  <a:srgbClr val="000000"/>
                </a:solidFill>
                <a:uFill>
                  <a:solidFill>
                    <a:srgbClr val="ffffff"/>
                  </a:solidFill>
                </a:uFill>
                <a:latin typeface="Arial"/>
              </a:rPr>
              <a:t>Quatrième niveau de plan</a:t>
            </a:r>
            <a:endParaRPr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Cinquième niveau de plan</a:t>
            </a:r>
            <a:endParaRPr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Sixième niveau de plan</a:t>
            </a:r>
            <a:endParaRPr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Septième niveau de plan</a:t>
            </a:r>
            <a:endParaRPr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1640" cy="1261440"/>
          </a:xfrm>
          <a:prstGeom prst="rect">
            <a:avLst/>
          </a:prstGeom>
        </p:spPr>
        <p:txBody>
          <a:bodyPr lIns="0" rIns="0" tIns="0" bIns="0" anchor="ctr"/>
          <a:p>
            <a:pPr algn="ctr"/>
            <a:endParaRPr lang="fr-FR"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504000" y="1768680"/>
            <a:ext cx="9071640" cy="4383720"/>
          </a:xfrm>
          <a:prstGeom prst="rect">
            <a:avLst/>
          </a:prstGeom>
        </p:spPr>
        <p:txBody>
          <a:bodyPr lIns="0" rIns="0" tIns="0" bIns="0"/>
          <a:p>
            <a:pPr marL="432000" indent="-324000">
              <a:buClr>
                <a:srgbClr val="000000"/>
              </a:buClr>
              <a:buSzPct val="45000"/>
              <a:buFont typeface="Wingdings" charset="2"/>
              <a:buChar char=""/>
            </a:pPr>
            <a:r>
              <a:rPr lang="fr-FR" sz="1800" spc="-1" strike="noStrike">
                <a:solidFill>
                  <a:srgbClr val="000000"/>
                </a:solidFill>
                <a:uFill>
                  <a:solidFill>
                    <a:srgbClr val="ffffff"/>
                  </a:solidFill>
                </a:uFill>
                <a:latin typeface="Arial"/>
              </a:rPr>
              <a:t>Cliquez pour éditer le format du plan de texte</a:t>
            </a:r>
            <a:endParaRPr lang="fr-FR"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fr-FR" sz="1800" spc="-1" strike="noStrike">
                <a:solidFill>
                  <a:srgbClr val="000000"/>
                </a:solidFill>
                <a:uFill>
                  <a:solidFill>
                    <a:srgbClr val="ffffff"/>
                  </a:solidFill>
                </a:uFill>
                <a:latin typeface="Arial"/>
              </a:rPr>
              <a:t>Second niveau de plan</a:t>
            </a:r>
            <a:endParaRPr lang="fr-FR"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fr-FR" sz="1800" spc="-1" strike="noStrike">
                <a:solidFill>
                  <a:srgbClr val="000000"/>
                </a:solidFill>
                <a:uFill>
                  <a:solidFill>
                    <a:srgbClr val="ffffff"/>
                  </a:solidFill>
                </a:uFill>
                <a:latin typeface="Arial"/>
              </a:rPr>
              <a:t>Troisième niveau de plan</a:t>
            </a:r>
            <a:endParaRPr lang="fr-FR"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fr-FR" sz="1800" spc="-1" strike="noStrike">
                <a:solidFill>
                  <a:srgbClr val="000000"/>
                </a:solidFill>
                <a:uFill>
                  <a:solidFill>
                    <a:srgbClr val="ffffff"/>
                  </a:solidFill>
                </a:uFill>
                <a:latin typeface="Arial"/>
              </a:rPr>
              <a:t>Quatrième niveau de plan</a:t>
            </a:r>
            <a:endParaRPr lang="fr-FR"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fr-FR" sz="1800" spc="-1" strike="noStrike">
                <a:solidFill>
                  <a:srgbClr val="000000"/>
                </a:solidFill>
                <a:uFill>
                  <a:solidFill>
                    <a:srgbClr val="ffffff"/>
                  </a:solidFill>
                </a:uFill>
                <a:latin typeface="Arial"/>
              </a:rPr>
              <a:t>Cinquième niveau de plan</a:t>
            </a:r>
            <a:endParaRPr lang="fr-FR"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fr-FR" sz="1800" spc="-1" strike="noStrike">
                <a:solidFill>
                  <a:srgbClr val="000000"/>
                </a:solidFill>
                <a:uFill>
                  <a:solidFill>
                    <a:srgbClr val="ffffff"/>
                  </a:solidFill>
                </a:uFill>
                <a:latin typeface="Arial"/>
              </a:rPr>
              <a:t>Sixième niveau de plan</a:t>
            </a:r>
            <a:endParaRPr lang="fr-FR"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fr-FR" sz="1800" spc="-1" strike="noStrike">
                <a:solidFill>
                  <a:srgbClr val="000000"/>
                </a:solidFill>
                <a:uFill>
                  <a:solidFill>
                    <a:srgbClr val="ffffff"/>
                  </a:solidFill>
                </a:uFill>
                <a:latin typeface="Arial"/>
              </a:rPr>
              <a:t>Septième niveau de plan</a:t>
            </a:r>
            <a:endParaRPr lang="fr-FR"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2000" cy="1261800"/>
          </a:xfrm>
          <a:prstGeom prst="rect">
            <a:avLst/>
          </a:prstGeom>
        </p:spPr>
        <p:txBody>
          <a:bodyPr lIns="0" rIns="0" tIns="0" bIns="0" anchor="ctr"/>
          <a:p>
            <a:pPr algn="ctr"/>
            <a:r>
              <a:rPr lang="fr-FR" sz="4400" spc="-1" strike="noStrike">
                <a:solidFill>
                  <a:srgbClr val="000000"/>
                </a:solidFill>
                <a:uFill>
                  <a:solidFill>
                    <a:srgbClr val="ffffff"/>
                  </a:solidFill>
                </a:uFill>
                <a:latin typeface="Arial"/>
              </a:rPr>
              <a:t>Cliquez pour éditer le format du texte-titre</a:t>
            </a:r>
            <a:endParaRPr lang="fr-FR" sz="4400" spc="-1" strike="noStrike">
              <a:solidFill>
                <a:srgbClr val="000000"/>
              </a:solidFill>
              <a:uFill>
                <a:solidFill>
                  <a:srgbClr val="ffffff"/>
                </a:solidFill>
              </a:uFill>
              <a:latin typeface="Arial"/>
            </a:endParaRPr>
          </a:p>
        </p:txBody>
      </p:sp>
      <p:sp>
        <p:nvSpPr>
          <p:cNvPr id="145"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lang="fr-FR" sz="3200" spc="-1" strike="noStrike">
                <a:solidFill>
                  <a:srgbClr val="000000"/>
                </a:solidFill>
                <a:uFill>
                  <a:solidFill>
                    <a:srgbClr val="ffffff"/>
                  </a:solidFill>
                </a:uFill>
                <a:latin typeface="Arial"/>
              </a:rPr>
              <a:t>Cliquez pour éditer le format du plan de texte</a:t>
            </a:r>
            <a:endParaRPr lang="fr-F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fr-FR" sz="2800" spc="-1" strike="noStrike">
                <a:solidFill>
                  <a:srgbClr val="000000"/>
                </a:solidFill>
                <a:uFill>
                  <a:solidFill>
                    <a:srgbClr val="ffffff"/>
                  </a:solidFill>
                </a:uFill>
                <a:latin typeface="Arial"/>
              </a:rPr>
              <a:t>Second niveau de plan</a:t>
            </a:r>
            <a:endParaRPr lang="fr-F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fr-FR" sz="2400" spc="-1" strike="noStrike">
                <a:solidFill>
                  <a:srgbClr val="000000"/>
                </a:solidFill>
                <a:uFill>
                  <a:solidFill>
                    <a:srgbClr val="ffffff"/>
                  </a:solidFill>
                </a:uFill>
                <a:latin typeface="Arial"/>
              </a:rPr>
              <a:t>Troisième niveau de plan</a:t>
            </a:r>
            <a:endParaRPr lang="fr-F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fr-FR" sz="2000" spc="-1" strike="noStrike">
                <a:solidFill>
                  <a:srgbClr val="000000"/>
                </a:solidFill>
                <a:uFill>
                  <a:solidFill>
                    <a:srgbClr val="ffffff"/>
                  </a:solidFill>
                </a:uFill>
                <a:latin typeface="Arial"/>
              </a:rPr>
              <a:t>Quatrième niveau de plan</a:t>
            </a:r>
            <a:endParaRPr lang="fr-F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Cinquième niveau de plan</a:t>
            </a:r>
            <a:endParaRPr lang="fr-F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Sixième niveau de plan</a:t>
            </a:r>
            <a:endParaRPr lang="fr-F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fr-FR" sz="2000" spc="-1" strike="noStrike">
                <a:solidFill>
                  <a:srgbClr val="000000"/>
                </a:solidFill>
                <a:uFill>
                  <a:solidFill>
                    <a:srgbClr val="ffffff"/>
                  </a:solidFill>
                </a:uFill>
                <a:latin typeface="Arial"/>
              </a:rPr>
              <a:t>Septième niveau de plan</a:t>
            </a:r>
            <a:endParaRPr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25.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5.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5.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37.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37.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37.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37.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hyperlink" Target="https://www.irsn.fr/FR/connaissances/Environnement/expertises-radioactivite-naturelle/radon/Pages/5-cartographie-potentiel-radon-commune.aspx" TargetMode="External"/><Relationship Id="rId2" Type="http://schemas.openxmlformats.org/officeDocument/2006/relationships/hyperlink" Target="https://www.legifrance.gouv.fr/affichCodeArticle.do?cidTexte=LEGITEXT000006074220&amp;idArticle=LEGIARTI000006835070&amp;dateTexte=&amp;categorieLien=cid" TargetMode="External"/><Relationship Id="rId3" Type="http://schemas.openxmlformats.org/officeDocument/2006/relationships/hyperlink" Target="https://www.legifrance.gouv.fr/affichCodeArticle.do;jsessionid=509300CA34656E3315C988DDCFFD7A08.tplgfr25s_1?idArticle=LEGIARTI000028808030&amp;cidTexte=LEGITEXT000006074096&amp;dateTexte=20180903" TargetMode="External"/><Relationship Id="rId4" Type="http://schemas.openxmlformats.org/officeDocument/2006/relationships/hyperlink" Target="https://www.legifrance.gouv.fr/affichCodeArticle.do?cidTexte=LEGITEXT000006074220&amp;idArticle=LEGIARTI000006835070&amp;dateTexte=&amp;categorieLien=cid" TargetMode="External"/><Relationship Id="rId5" Type="http://schemas.openxmlformats.org/officeDocument/2006/relationships/hyperlink" Target="https://www.legifrance.gouv.fr/affichTexteArticle.do;jsessionid=0B14EFB820C99826FB4025D88D765396.tplgfr25s_1?idArticle=LEGIARTI000028777042&amp;cidTexte=LEGITEXT000006069108&amp;dateTexte=20180903" TargetMode="External"/><Relationship Id="rId6" Type="http://schemas.openxmlformats.org/officeDocument/2006/relationships/hyperlink" Target="http://www.georisques.gouv.fr/sites/default/files/ial.pdf" TargetMode="External"/><Relationship Id="rId7" Type="http://schemas.openxmlformats.org/officeDocument/2006/relationships/slideLayout" Target="../slideLayouts/slideLayout13.xml"/><Relationship Id="rId8"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slideLayout" Target="../slideLayouts/slideLayout13.xml"/><Relationship Id="rId5"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hyperlink" Target="https://www.irsn.fr/FR/connaissances/Environnement/expertises-radioactivite-naturelle/radon/Pages/5-cartographie-potentiel-radon-commune.aspx" TargetMode="External"/><Relationship Id="rId2" Type="http://schemas.openxmlformats.org/officeDocument/2006/relationships/hyperlink" Target="https://www.legifrance.gouv.fr/affichCodeArticle.do;jsessionid=5286AF8B3B6FB22E795180FCACB22666.tplgfr32s_2?idArticle=LEGIARTI000037017659&amp;cidTexte=LEGITEXT000006074220&amp;dateTexte=20180903" TargetMode="External"/><Relationship Id="rId3" Type="http://schemas.openxmlformats.org/officeDocument/2006/relationships/hyperlink" Target="https://www.legifrance.gouv.fr/affichCodeArticle.do;jsessionid=5286AF8B3B6FB22E795180FCACB22666.tplgfr32s_2?idArticle=LEGIARTI000006835053&amp;cidTexte=LEGITEXT000006074220&amp;dateTexte=20180720" TargetMode="External"/><Relationship Id="rId4" Type="http://schemas.openxmlformats.org/officeDocument/2006/relationships/hyperlink" Target="https://www.legifrance.gouv.fr/affichCodeArticle.do;jsessionid=5286AF8B3B6FB22E795180FCACB22666.tplgfr32s_2?idArticle=LEGIARTI000006835053&amp;cidTexte=LEGITEXT000006074220&amp;dateTexte=20180720" TargetMode="External"/><Relationship Id="rId5" Type="http://schemas.openxmlformats.org/officeDocument/2006/relationships/slideLayout" Target="../slideLayouts/slideLayout13.xml"/><Relationship Id="rId6"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slideLayout" Target="../slideLayouts/slideLayout49.xml"/><Relationship Id="rId4" Type="http://schemas.openxmlformats.org/officeDocument/2006/relationships/notesSlide" Target="../notesSlides/notesSlide3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25.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37.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CustomShape 1"/>
          <p:cNvSpPr/>
          <p:nvPr/>
        </p:nvSpPr>
        <p:spPr>
          <a:xfrm>
            <a:off x="1944720" y="301680"/>
            <a:ext cx="7845840" cy="1261440"/>
          </a:xfrm>
          <a:prstGeom prst="rect">
            <a:avLst/>
          </a:prstGeom>
          <a:noFill/>
          <a:ln>
            <a:noFill/>
          </a:ln>
        </p:spPr>
        <p:style>
          <a:lnRef idx="0"/>
          <a:fillRef idx="0"/>
          <a:effectRef idx="0"/>
          <a:fontRef idx="minor"/>
        </p:style>
      </p:sp>
      <p:sp>
        <p:nvSpPr>
          <p:cNvPr id="203"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nSpc>
                <a:spcPct val="100000"/>
              </a:lnSpc>
            </a:pPr>
            <a:endParaRPr lang="fr-FR" sz="1800" spc="-1" strike="noStrike">
              <a:solidFill>
                <a:srgbClr val="000000"/>
              </a:solidFill>
              <a:uFill>
                <a:solidFill>
                  <a:srgbClr val="ffffff"/>
                </a:solidFill>
              </a:uFill>
              <a:latin typeface="Arial"/>
            </a:endParaRPr>
          </a:p>
          <a:p>
            <a:pPr>
              <a:lnSpc>
                <a:spcPct val="100000"/>
              </a:lnSpc>
            </a:pPr>
            <a:r>
              <a:rPr b="1" lang="fr-FR" sz="4000" spc="-1" strike="noStrike">
                <a:solidFill>
                  <a:srgbClr val="000000"/>
                </a:solidFill>
                <a:uFill>
                  <a:solidFill>
                    <a:srgbClr val="ffffff"/>
                  </a:solidFill>
                </a:uFill>
                <a:latin typeface="Calibri"/>
                <a:ea typeface="Microsoft YaHei"/>
              </a:rPr>
              <a:t>Je suis propriétaire d’un établissement recevant du public, quelles sont mes obligations ?</a:t>
            </a:r>
            <a:endParaRPr lang="fr-FR"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3312000" y="2376000"/>
            <a:ext cx="4176000" cy="657360"/>
          </a:xfrm>
          <a:prstGeom prst="rect">
            <a:avLst/>
          </a:prstGeom>
          <a:noFill/>
          <a:ln>
            <a:noFill/>
          </a:ln>
        </p:spPr>
        <p:txBody>
          <a:bodyPr lIns="90000" rIns="90000" tIns="45000" bIns="45000"/>
          <a:p>
            <a:r>
              <a:rPr lang="fr-FR" sz="4000" spc="-1" strike="noStrike">
                <a:solidFill>
                  <a:srgbClr val="000000"/>
                </a:solidFill>
                <a:uFill>
                  <a:solidFill>
                    <a:srgbClr val="ffffff"/>
                  </a:solidFill>
                </a:uFill>
                <a:latin typeface="Arial"/>
              </a:rPr>
              <a:t>        </a:t>
            </a:r>
            <a:r>
              <a:rPr lang="fr-FR" sz="4000" spc="-1" strike="noStrike">
                <a:solidFill>
                  <a:srgbClr val="000000"/>
                </a:solidFill>
                <a:uFill>
                  <a:solidFill>
                    <a:srgbClr val="ffffff"/>
                  </a:solidFill>
                </a:uFill>
                <a:latin typeface="Arial"/>
              </a:rPr>
              <a:t>Vidéo</a:t>
            </a:r>
            <a:endParaRPr lang="fr-FR" sz="40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restart="whenNotActive" nodeType="interactiveSeq" fill="hold">
                <p:childTnLst>
                  <p:par>
                    <p:cTn id="23" fill="hold">
                      <p:childTnLst>
                        <p:par>
                          <p:cTn id="24" fill="hold">
                            <p:stCondLst>
                              <p:cond delay="0"/>
                            </p:stCondLst>
                            <p:childTnLst>
                              <p:par>
                                <p:cTn id="25" nodeType="clickEffect" fill="hold" presetClass="mediacall">
                                  <p:stCondLst>
                                    <p:cond delay="0"/>
                                  </p:stCondLst>
                                </p:cTn>
                              </p:par>
                            </p:childTnLst>
                          </p:cTn>
                        </p:par>
                      </p:childTnLst>
                    </p:cTn>
                  </p:par>
                </p:childTnLst>
              </p:cTn>
              <p:prevCondLst>
                <p:cond delay="0" evt="onPrev">
                  <p:tgtEl>
                    <p:sldTgt/>
                  </p:tgtEl>
                </p:cond>
              </p:prevCondLst>
              <p:nextCondLst>
                <p:cond delay="0" evt="onNext">
                  <p:tgtEl>
                    <p:sldTgt/>
                  </p:tgtEl>
                </p:cond>
              </p:nextCondLst>
            </p:seq>
            <p:seq>
              <p:cTn id="26"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CustomShape 1"/>
          <p:cNvSpPr/>
          <p:nvPr/>
        </p:nvSpPr>
        <p:spPr>
          <a:xfrm>
            <a:off x="1944720" y="301680"/>
            <a:ext cx="7845840" cy="1261440"/>
          </a:xfrm>
          <a:prstGeom prst="rect">
            <a:avLst/>
          </a:prstGeom>
          <a:noFill/>
          <a:ln>
            <a:noFill/>
          </a:ln>
        </p:spPr>
        <p:style>
          <a:lnRef idx="0"/>
          <a:fillRef idx="0"/>
          <a:effectRef idx="0"/>
          <a:fontRef idx="minor"/>
        </p:style>
        <p:txBody>
          <a:bodyPr lIns="0" rIns="0" tIns="0" bIns="0" anchor="ctr"/>
          <a:p>
            <a:pPr algn="ctr">
              <a:lnSpc>
                <a:spcPct val="100000"/>
              </a:lnSpc>
            </a:pPr>
            <a:r>
              <a:rPr b="1" lang="fr-FR" sz="4000" spc="-1" strike="noStrike">
                <a:solidFill>
                  <a:srgbClr val="000000"/>
                </a:solidFill>
                <a:uFill>
                  <a:solidFill>
                    <a:srgbClr val="ffffff"/>
                  </a:solidFill>
                </a:uFill>
                <a:latin typeface="Calibri"/>
                <a:ea typeface="Microsoft YaHei"/>
              </a:rPr>
              <a:t>LA NOUVELLE REGLEMENTATION</a:t>
            </a:r>
            <a:endParaRPr lang="fr-FR" sz="1800" spc="-1" strike="noStrike">
              <a:solidFill>
                <a:srgbClr val="000000"/>
              </a:solidFill>
              <a:uFill>
                <a:solidFill>
                  <a:srgbClr val="ffffff"/>
                </a:solidFill>
              </a:uFill>
              <a:latin typeface="Arial"/>
            </a:endParaRPr>
          </a:p>
        </p:txBody>
      </p:sp>
      <p:sp>
        <p:nvSpPr>
          <p:cNvPr id="206"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r>
              <a:rPr lang="fr-FR" sz="4000" spc="-1" strike="noStrike">
                <a:solidFill>
                  <a:srgbClr val="000000"/>
                </a:solidFill>
                <a:uFill>
                  <a:solidFill>
                    <a:srgbClr val="ffffff"/>
                  </a:solidFill>
                </a:uFill>
                <a:latin typeface="Calibri"/>
                <a:ea typeface="Microsoft YaHei"/>
              </a:rPr>
              <a:t>(Décret n° 2018-434 du 4 juin 2018  portant diverses dispositions en matière nucléaire)</a:t>
            </a:r>
            <a:endParaRPr lang="fr-FR" sz="1800" spc="-1" strike="noStrike">
              <a:solidFill>
                <a:srgbClr val="000000"/>
              </a:solidFill>
              <a:uFill>
                <a:solidFill>
                  <a:srgbClr val="ffffff"/>
                </a:solidFill>
              </a:uFill>
              <a:latin typeface="Arial"/>
            </a:endParaRPr>
          </a:p>
          <a:p>
            <a:pPr algn="ctr">
              <a:lnSpc>
                <a:spcPct val="100000"/>
              </a:lnSpc>
            </a:pPr>
            <a:endParaRPr lang="fr-FR" sz="1800" spc="-1" strike="noStrike">
              <a:solidFill>
                <a:srgbClr val="000000"/>
              </a:solidFill>
              <a:uFill>
                <a:solidFill>
                  <a:srgbClr val="ffffff"/>
                </a:solidFill>
              </a:uFill>
              <a:latin typeface="Arial"/>
            </a:endParaRPr>
          </a:p>
          <a:p>
            <a:pPr algn="ctr">
              <a:lnSpc>
                <a:spcPct val="100000"/>
              </a:lnSpc>
            </a:pPr>
            <a:r>
              <a:rPr b="1" lang="fr-FR" sz="4000" spc="-1" strike="noStrike">
                <a:solidFill>
                  <a:srgbClr val="000000"/>
                </a:solidFill>
                <a:uFill>
                  <a:solidFill>
                    <a:srgbClr val="ffffff"/>
                  </a:solidFill>
                </a:uFill>
                <a:latin typeface="Calibri"/>
                <a:ea typeface="Microsoft YaHei"/>
              </a:rPr>
              <a:t>Régis LECOQ</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ARS (Agence Régionale de Santé)</a:t>
            </a:r>
            <a:endParaRPr lang="fr-FR"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7" name="Picture 2" descr=""/>
          <p:cNvPicPr/>
          <p:nvPr/>
        </p:nvPicPr>
        <p:blipFill>
          <a:blip r:embed="rId1"/>
          <a:srcRect l="0" t="60580" r="0" b="2798"/>
          <a:stretch/>
        </p:blipFill>
        <p:spPr>
          <a:xfrm>
            <a:off x="0" y="4950360"/>
            <a:ext cx="10079640" cy="2608200"/>
          </a:xfrm>
          <a:prstGeom prst="rect">
            <a:avLst/>
          </a:prstGeom>
          <a:ln w="9360">
            <a:noFill/>
          </a:ln>
        </p:spPr>
      </p:pic>
      <p:sp>
        <p:nvSpPr>
          <p:cNvPr id="208"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7E8C33D9-EF08-4B65-AA2A-B58E5EDCD1DA}"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09" name="CustomShape 2"/>
          <p:cNvSpPr/>
          <p:nvPr/>
        </p:nvSpPr>
        <p:spPr>
          <a:xfrm>
            <a:off x="1459080" y="655560"/>
            <a:ext cx="8328240" cy="88308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Réduction de l’exposition au radon </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Seuil et zones à risque</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(articles R. 1333-28 et R. 1333-29 du Code de la santé publique)</a:t>
            </a:r>
            <a:endParaRPr lang="fr-FR" sz="1800" spc="-1" strike="noStrike">
              <a:solidFill>
                <a:srgbClr val="000000"/>
              </a:solidFill>
              <a:uFill>
                <a:solidFill>
                  <a:srgbClr val="ffffff"/>
                </a:solidFill>
              </a:uFill>
              <a:latin typeface="Arial"/>
            </a:endParaRPr>
          </a:p>
        </p:txBody>
      </p:sp>
      <p:sp>
        <p:nvSpPr>
          <p:cNvPr id="210" name="CustomShape 3"/>
          <p:cNvSpPr/>
          <p:nvPr/>
        </p:nvSpPr>
        <p:spPr>
          <a:xfrm>
            <a:off x="1230480" y="2085840"/>
            <a:ext cx="7249680" cy="4151520"/>
          </a:xfrm>
          <a:prstGeom prst="rect">
            <a:avLst/>
          </a:prstGeom>
          <a:noFill/>
          <a:ln>
            <a:noFill/>
          </a:ln>
        </p:spPr>
        <p:style>
          <a:lnRef idx="0"/>
          <a:fillRef idx="0"/>
          <a:effectRef idx="0"/>
          <a:fontRef idx="minor"/>
        </p:style>
        <p:txBody>
          <a:bodyPr lIns="100800" rIns="100800" tIns="50400" bIns="50400"/>
          <a:p>
            <a:pPr marL="216000" indent="-215280">
              <a:lnSpc>
                <a:spcPct val="100000"/>
              </a:lnSpc>
              <a:buClr>
                <a:srgbClr val="c00000"/>
              </a:buClr>
              <a:buFont typeface="Arial"/>
              <a:buChar char="-"/>
            </a:pPr>
            <a:r>
              <a:rPr lang="fr-FR" sz="2200" spc="-1" strike="noStrike">
                <a:solidFill>
                  <a:srgbClr val="c00000"/>
                </a:solidFill>
                <a:uFill>
                  <a:solidFill>
                    <a:srgbClr val="ffffff"/>
                  </a:solidFill>
                </a:uFill>
                <a:latin typeface="Arial"/>
                <a:ea typeface="DejaVu Sans"/>
              </a:rPr>
              <a:t> </a:t>
            </a:r>
            <a:r>
              <a:rPr lang="fr-FR" sz="2200" spc="-1" strike="noStrike">
                <a:solidFill>
                  <a:srgbClr val="c00000"/>
                </a:solidFill>
                <a:uFill>
                  <a:solidFill>
                    <a:srgbClr val="ffffff"/>
                  </a:solidFill>
                </a:uFill>
                <a:latin typeface="Arial"/>
                <a:ea typeface="DejaVu Sans"/>
              </a:rPr>
              <a:t>Nouveau niveau de référence</a:t>
            </a:r>
            <a:r>
              <a:rPr lang="fr-FR" sz="2200" spc="-1" strike="noStrike">
                <a:solidFill>
                  <a:srgbClr val="000000"/>
                </a:solidFill>
                <a:uFill>
                  <a:solidFill>
                    <a:srgbClr val="ffffff"/>
                  </a:solidFill>
                </a:uFill>
                <a:latin typeface="Arial"/>
                <a:ea typeface="DejaVu Sans"/>
              </a:rPr>
              <a:t> de l’activité volumique moyenne annuelle en radon </a:t>
            </a:r>
            <a:r>
              <a:rPr lang="fr-FR" sz="2200" spc="-1" strike="noStrike">
                <a:solidFill>
                  <a:srgbClr val="c00000"/>
                </a:solidFill>
                <a:uFill>
                  <a:solidFill>
                    <a:srgbClr val="ffffff"/>
                  </a:solidFill>
                </a:uFill>
                <a:latin typeface="Arial"/>
                <a:ea typeface="DejaVu Sans"/>
              </a:rPr>
              <a:t>dans les immeubles bâtis fixé à </a:t>
            </a:r>
            <a:r>
              <a:rPr b="1" lang="fr-FR" sz="2200" spc="-1" strike="noStrike">
                <a:solidFill>
                  <a:srgbClr val="c00000"/>
                </a:solidFill>
                <a:uFill>
                  <a:solidFill>
                    <a:srgbClr val="ffffff"/>
                  </a:solidFill>
                </a:uFill>
                <a:latin typeface="Arial"/>
                <a:ea typeface="DejaVu Sans"/>
              </a:rPr>
              <a:t>300 Bq.m</a:t>
            </a:r>
            <a:r>
              <a:rPr b="1" lang="fr-FR" sz="2200" spc="-1" strike="noStrike" baseline="30000">
                <a:solidFill>
                  <a:srgbClr val="c00000"/>
                </a:solidFill>
                <a:uFill>
                  <a:solidFill>
                    <a:srgbClr val="ffffff"/>
                  </a:solidFill>
                </a:uFill>
                <a:latin typeface="Arial"/>
                <a:ea typeface="DejaVu Sans"/>
              </a:rPr>
              <a:t>-3</a:t>
            </a:r>
            <a:r>
              <a:rPr b="1" lang="fr-FR" sz="2200" spc="-1" strike="noStrike">
                <a:solidFill>
                  <a:srgbClr val="c00000"/>
                </a:solidFill>
                <a:uFill>
                  <a:solidFill>
                    <a:srgbClr val="ffffff"/>
                  </a:solidFill>
                </a:uFill>
                <a:latin typeface="Arial"/>
                <a:ea typeface="DejaVu Sans"/>
              </a:rPr>
              <a:t> </a:t>
            </a:r>
            <a:endParaRPr lang="fr-FR" sz="1800" spc="-1" strike="noStrike">
              <a:solidFill>
                <a:srgbClr val="000000"/>
              </a:solidFill>
              <a:uFill>
                <a:solidFill>
                  <a:srgbClr val="ffffff"/>
                </a:solidFill>
              </a:uFill>
              <a:latin typeface="Arial"/>
            </a:endParaRPr>
          </a:p>
          <a:p>
            <a:pPr>
              <a:lnSpc>
                <a:spcPct val="100000"/>
              </a:lnSpc>
            </a:pPr>
            <a:r>
              <a:rPr lang="fr-FR" sz="2600" spc="-1" strike="noStrike">
                <a:solidFill>
                  <a:srgbClr val="000000"/>
                </a:solidFill>
                <a:uFill>
                  <a:solidFill>
                    <a:srgbClr val="ffffff"/>
                  </a:solidFill>
                </a:uFill>
                <a:latin typeface="Arial"/>
                <a:ea typeface="DejaVu Sans"/>
              </a:rPr>
              <a:t>→ </a:t>
            </a:r>
            <a:r>
              <a:rPr i="1" lang="fr-FR" sz="2000" spc="-1" strike="noStrike">
                <a:solidFill>
                  <a:srgbClr val="000000"/>
                </a:solidFill>
                <a:uFill>
                  <a:solidFill>
                    <a:srgbClr val="ffffff"/>
                  </a:solidFill>
                </a:uFill>
                <a:latin typeface="Arial"/>
                <a:ea typeface="DejaVu Sans"/>
              </a:rPr>
              <a:t>un arrêté ministériel doit préciser les informations et recommandations sanitaires à diffuser aux personnes concernées par le risque radon</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marL="378000" indent="-376920">
              <a:lnSpc>
                <a:spcPct val="100000"/>
              </a:lnSpc>
              <a:buClr>
                <a:srgbClr val="000000"/>
              </a:buClr>
              <a:buFont typeface="Arial"/>
              <a:buChar char="-"/>
            </a:pPr>
            <a:r>
              <a:rPr lang="fr-FR" sz="2200" spc="-1" strike="noStrike">
                <a:solidFill>
                  <a:srgbClr val="000000"/>
                </a:solidFill>
                <a:uFill>
                  <a:solidFill>
                    <a:srgbClr val="ffffff"/>
                  </a:solidFill>
                </a:uFill>
                <a:latin typeface="Arial"/>
                <a:ea typeface="DejaVu Sans"/>
              </a:rPr>
              <a:t>Division du territoire national en </a:t>
            </a:r>
            <a:r>
              <a:rPr lang="fr-FR" sz="2200" spc="-1" strike="noStrike">
                <a:solidFill>
                  <a:srgbClr val="c00000"/>
                </a:solidFill>
                <a:uFill>
                  <a:solidFill>
                    <a:srgbClr val="ffffff"/>
                  </a:solidFill>
                </a:uFill>
                <a:latin typeface="Arial"/>
                <a:ea typeface="DejaVu Sans"/>
              </a:rPr>
              <a:t>3 « zones à potentiel radon » </a:t>
            </a:r>
            <a:r>
              <a:rPr lang="fr-FR" sz="2200" spc="-1" strike="noStrike">
                <a:solidFill>
                  <a:srgbClr val="000000"/>
                </a:solidFill>
                <a:uFill>
                  <a:solidFill>
                    <a:srgbClr val="ffffff"/>
                  </a:solidFill>
                </a:uFill>
                <a:latin typeface="Arial"/>
                <a:ea typeface="DejaVu Sans"/>
              </a:rPr>
              <a:t>définies en fonction des flux d’exhalation du radon des sols </a:t>
            </a:r>
            <a:endParaRPr lang="fr-FR"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11" name="Picture 2" descr=""/>
          <p:cNvPicPr/>
          <p:nvPr/>
        </p:nvPicPr>
        <p:blipFill>
          <a:blip r:embed="rId1"/>
          <a:srcRect l="0" t="60580" r="0" b="2798"/>
          <a:stretch/>
        </p:blipFill>
        <p:spPr>
          <a:xfrm>
            <a:off x="0" y="4950360"/>
            <a:ext cx="10079640" cy="2608200"/>
          </a:xfrm>
          <a:prstGeom prst="rect">
            <a:avLst/>
          </a:prstGeom>
          <a:ln w="9360">
            <a:noFill/>
          </a:ln>
        </p:spPr>
      </p:pic>
      <p:sp>
        <p:nvSpPr>
          <p:cNvPr id="212"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7205B82B-3702-4865-92F8-B04122B63D99}"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13" name="CustomShape 2"/>
          <p:cNvSpPr/>
          <p:nvPr/>
        </p:nvSpPr>
        <p:spPr>
          <a:xfrm>
            <a:off x="1535040" y="426960"/>
            <a:ext cx="8252280" cy="78444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Réduction de l’exposition au radon</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Mesurage</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(articles R. 1333-30 et R. 1333-31 du Code de la santé publique)</a:t>
            </a:r>
            <a:endParaRPr lang="fr-FR" sz="1800" spc="-1" strike="noStrike">
              <a:solidFill>
                <a:srgbClr val="000000"/>
              </a:solidFill>
              <a:uFill>
                <a:solidFill>
                  <a:srgbClr val="ffffff"/>
                </a:solidFill>
              </a:uFill>
              <a:latin typeface="Arial"/>
            </a:endParaRPr>
          </a:p>
        </p:txBody>
      </p:sp>
      <p:sp>
        <p:nvSpPr>
          <p:cNvPr id="214" name="CustomShape 3"/>
          <p:cNvSpPr/>
          <p:nvPr/>
        </p:nvSpPr>
        <p:spPr>
          <a:xfrm>
            <a:off x="199440" y="4950360"/>
            <a:ext cx="8907120" cy="2184480"/>
          </a:xfrm>
          <a:prstGeom prst="rect">
            <a:avLst/>
          </a:prstGeom>
          <a:noFill/>
          <a:ln w="9360">
            <a:noFill/>
          </a:ln>
        </p:spPr>
        <p:style>
          <a:lnRef idx="0"/>
          <a:fillRef idx="0"/>
          <a:effectRef idx="0"/>
          <a:fontRef idx="minor"/>
        </p:style>
        <p:txBody>
          <a:bodyPr lIns="100800" rIns="100800" tIns="50400" bIns="50400"/>
          <a:p>
            <a:pPr>
              <a:lnSpc>
                <a:spcPct val="100000"/>
              </a:lnSpc>
            </a:pPr>
            <a:r>
              <a:rPr lang="fr-FR" sz="2200" spc="-1" strike="noStrike">
                <a:solidFill>
                  <a:srgbClr val="000000"/>
                </a:solidFill>
                <a:uFill>
                  <a:solidFill>
                    <a:srgbClr val="ffffff"/>
                  </a:solidFill>
                </a:uFill>
                <a:latin typeface="Calibri"/>
                <a:ea typeface="DejaVu Sans"/>
              </a:rPr>
              <a:t>- </a:t>
            </a:r>
            <a:r>
              <a:rPr lang="fr-FR" sz="2200" spc="-1" strike="noStrike">
                <a:solidFill>
                  <a:srgbClr val="c00000"/>
                </a:solidFill>
                <a:uFill>
                  <a:solidFill>
                    <a:srgbClr val="ffffff"/>
                  </a:solidFill>
                </a:uFill>
                <a:latin typeface="Calibri"/>
                <a:ea typeface="DejaVu Sans"/>
              </a:rPr>
              <a:t>Délai de 2 mois </a:t>
            </a:r>
            <a:r>
              <a:rPr lang="fr-FR" sz="2200" spc="-1" strike="noStrike">
                <a:solidFill>
                  <a:srgbClr val="000000"/>
                </a:solidFill>
                <a:uFill>
                  <a:solidFill>
                    <a:srgbClr val="ffffff"/>
                  </a:solidFill>
                </a:uFill>
                <a:latin typeface="Calibri"/>
                <a:ea typeface="DejaVu Sans"/>
              </a:rPr>
              <a:t>pour restituer les résultats d’analyses aux</a:t>
            </a:r>
            <a:r>
              <a:rPr lang="fr-FR" sz="2200" spc="-1" strike="noStrike">
                <a:solidFill>
                  <a:srgbClr val="0000ff"/>
                </a:solidFill>
                <a:uFill>
                  <a:solidFill>
                    <a:srgbClr val="ffffff"/>
                  </a:solidFill>
                </a:uFill>
                <a:latin typeface="Calibri"/>
                <a:ea typeface="DejaVu Sans"/>
              </a:rPr>
              <a:t> </a:t>
            </a:r>
            <a:r>
              <a:rPr lang="fr-FR" sz="2200" spc="-1" strike="noStrike">
                <a:solidFill>
                  <a:srgbClr val="000000"/>
                </a:solidFill>
                <a:uFill>
                  <a:solidFill>
                    <a:srgbClr val="ffffff"/>
                  </a:solidFill>
                </a:uFill>
                <a:latin typeface="Calibri"/>
                <a:ea typeface="DejaVu Sans"/>
              </a:rPr>
              <a:t>commanditaires</a:t>
            </a:r>
            <a:endParaRPr lang="fr-FR" sz="1800" spc="-1" strike="noStrike">
              <a:solidFill>
                <a:srgbClr val="000000"/>
              </a:solidFill>
              <a:uFill>
                <a:solidFill>
                  <a:srgbClr val="ffffff"/>
                </a:solidFill>
              </a:uFill>
              <a:latin typeface="Arial"/>
            </a:endParaRPr>
          </a:p>
          <a:p>
            <a:pPr>
              <a:lnSpc>
                <a:spcPct val="100000"/>
              </a:lnSpc>
            </a:pPr>
            <a:r>
              <a:rPr lang="fr-FR" sz="2200" spc="-1" strike="noStrike">
                <a:solidFill>
                  <a:srgbClr val="000000"/>
                </a:solidFill>
                <a:uFill>
                  <a:solidFill>
                    <a:srgbClr val="ffffff"/>
                  </a:solidFill>
                </a:uFill>
                <a:latin typeface="Calibri"/>
                <a:ea typeface="DejaVu Sans"/>
              </a:rPr>
              <a:t>- </a:t>
            </a:r>
            <a:r>
              <a:rPr lang="fr-FR" sz="2200" spc="-1" strike="noStrike">
                <a:solidFill>
                  <a:srgbClr val="c00000"/>
                </a:solidFill>
                <a:uFill>
                  <a:solidFill>
                    <a:srgbClr val="ffffff"/>
                  </a:solidFill>
                </a:uFill>
                <a:latin typeface="Calibri"/>
                <a:ea typeface="DejaVu Sans"/>
              </a:rPr>
              <a:t>Remontée annuelle des résultats de l’analyse </a:t>
            </a:r>
            <a:r>
              <a:rPr lang="fr-FR" sz="2200" spc="-1" strike="noStrike">
                <a:solidFill>
                  <a:srgbClr val="000000"/>
                </a:solidFill>
                <a:uFill>
                  <a:solidFill>
                    <a:srgbClr val="ffffff"/>
                  </a:solidFill>
                </a:uFill>
                <a:latin typeface="Calibri"/>
                <a:ea typeface="DejaVu Sans"/>
              </a:rPr>
              <a:t>des dispositifs passifs de mesure intégrée du radon</a:t>
            </a:r>
            <a:r>
              <a:rPr lang="fr-FR" sz="2200" spc="-1" strike="noStrike">
                <a:solidFill>
                  <a:srgbClr val="0000ff"/>
                </a:solidFill>
                <a:uFill>
                  <a:solidFill>
                    <a:srgbClr val="ffffff"/>
                  </a:solidFill>
                </a:uFill>
                <a:latin typeface="Calibri"/>
                <a:ea typeface="DejaVu Sans"/>
              </a:rPr>
              <a:t> </a:t>
            </a:r>
            <a:r>
              <a:rPr lang="fr-FR" sz="2200" spc="-1" strike="noStrike">
                <a:solidFill>
                  <a:srgbClr val="c00000"/>
                </a:solidFill>
                <a:uFill>
                  <a:solidFill>
                    <a:srgbClr val="ffffff"/>
                  </a:solidFill>
                </a:uFill>
                <a:latin typeface="Calibri"/>
                <a:ea typeface="DejaVu Sans"/>
              </a:rPr>
              <a:t>et des données associées à l’IRSN </a:t>
            </a:r>
            <a:r>
              <a:rPr lang="fr-FR" sz="2200" spc="-1" strike="noStrike">
                <a:solidFill>
                  <a:srgbClr val="000000"/>
                </a:solidFill>
                <a:uFill>
                  <a:solidFill>
                    <a:srgbClr val="ffffff"/>
                  </a:solidFill>
                </a:uFill>
                <a:latin typeface="Calibri"/>
                <a:ea typeface="DejaVu Sans"/>
              </a:rPr>
              <a:t>(données anonymisées)</a:t>
            </a:r>
            <a:endParaRPr lang="fr-FR" sz="1800" spc="-1" strike="noStrike">
              <a:solidFill>
                <a:srgbClr val="000000"/>
              </a:solidFill>
              <a:uFill>
                <a:solidFill>
                  <a:srgbClr val="ffffff"/>
                </a:solidFill>
              </a:uFill>
              <a:latin typeface="Arial"/>
            </a:endParaRPr>
          </a:p>
        </p:txBody>
      </p:sp>
      <p:pic>
        <p:nvPicPr>
          <p:cNvPr id="215" name="Picture 4" descr=""/>
          <p:cNvPicPr/>
          <p:nvPr/>
        </p:nvPicPr>
        <p:blipFill>
          <a:blip r:embed="rId2"/>
          <a:stretch/>
        </p:blipFill>
        <p:spPr>
          <a:xfrm>
            <a:off x="7263000" y="1478520"/>
            <a:ext cx="2650320" cy="3470760"/>
          </a:xfrm>
          <a:prstGeom prst="rect">
            <a:avLst/>
          </a:prstGeom>
          <a:ln w="9360">
            <a:noFill/>
          </a:ln>
        </p:spPr>
      </p:pic>
      <p:sp>
        <p:nvSpPr>
          <p:cNvPr id="216" name="CustomShape 4"/>
          <p:cNvSpPr/>
          <p:nvPr/>
        </p:nvSpPr>
        <p:spPr>
          <a:xfrm>
            <a:off x="199440" y="1644840"/>
            <a:ext cx="7128720" cy="3304440"/>
          </a:xfrm>
          <a:prstGeom prst="rect">
            <a:avLst/>
          </a:prstGeom>
          <a:noFill/>
          <a:ln w="9360">
            <a:noFill/>
          </a:ln>
        </p:spPr>
        <p:style>
          <a:lnRef idx="0"/>
          <a:fillRef idx="0"/>
          <a:effectRef idx="0"/>
          <a:fontRef idx="minor"/>
        </p:style>
        <p:txBody>
          <a:bodyPr lIns="100800" rIns="100800" tIns="50400" bIns="50400"/>
          <a:p>
            <a:pPr marL="216000" indent="-215280">
              <a:lnSpc>
                <a:spcPct val="100000"/>
              </a:lnSpc>
              <a:buClr>
                <a:srgbClr val="000000"/>
              </a:buClr>
              <a:buFont typeface="StarSymbol"/>
              <a:buChar char="-"/>
            </a:pPr>
            <a:r>
              <a:rPr lang="fr-FR" sz="2200" spc="-1" strike="noStrike">
                <a:solidFill>
                  <a:srgbClr val="000000"/>
                </a:solidFill>
                <a:uFill>
                  <a:solidFill>
                    <a:srgbClr val="ffffff"/>
                  </a:solidFill>
                </a:uFill>
                <a:latin typeface="Calibri"/>
                <a:ea typeface="DejaVu Sans"/>
              </a:rPr>
              <a:t> </a:t>
            </a:r>
            <a:r>
              <a:rPr lang="fr-FR" sz="2200" spc="-1" strike="noStrike">
                <a:solidFill>
                  <a:srgbClr val="000000"/>
                </a:solidFill>
                <a:uFill>
                  <a:solidFill>
                    <a:srgbClr val="ffffff"/>
                  </a:solidFill>
                </a:uFill>
                <a:latin typeface="Calibri"/>
                <a:ea typeface="DejaVu Sans"/>
              </a:rPr>
              <a:t>Le mesurage de l’activité volumique en radon est réalisé </a:t>
            </a:r>
            <a:r>
              <a:rPr lang="fr-FR" sz="2200" spc="-1" strike="noStrike">
                <a:solidFill>
                  <a:srgbClr val="c00000"/>
                </a:solidFill>
                <a:uFill>
                  <a:solidFill>
                    <a:srgbClr val="ffffff"/>
                  </a:solidFill>
                </a:uFill>
                <a:latin typeface="Calibri"/>
                <a:ea typeface="DejaVu Sans"/>
              </a:rPr>
              <a:t>à partir de dosimètres passifs de mesure intégrée du radon dans les conditions garantissant la représentativité du mesurage</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marL="216000" indent="-215280">
              <a:lnSpc>
                <a:spcPct val="100000"/>
              </a:lnSpc>
              <a:buClr>
                <a:srgbClr val="000000"/>
              </a:buClr>
              <a:buFont typeface="Wingdings" charset="2"/>
              <a:buChar char=""/>
            </a:pPr>
            <a:r>
              <a:rPr lang="fr-FR" sz="2200" spc="-1" strike="noStrike">
                <a:solidFill>
                  <a:srgbClr val="000000"/>
                </a:solidFill>
                <a:uFill>
                  <a:solidFill>
                    <a:srgbClr val="ffffff"/>
                  </a:solidFill>
                </a:uFill>
                <a:latin typeface="Calibri"/>
                <a:ea typeface="DejaVu Sans"/>
              </a:rPr>
              <a:t> </a:t>
            </a:r>
            <a:r>
              <a:rPr lang="fr-FR" sz="2200" spc="-1" strike="noStrike">
                <a:solidFill>
                  <a:srgbClr val="000000"/>
                </a:solidFill>
                <a:uFill>
                  <a:solidFill>
                    <a:srgbClr val="ffffff"/>
                  </a:solidFill>
                </a:uFill>
                <a:latin typeface="Calibri"/>
                <a:ea typeface="DejaVu Sans"/>
              </a:rPr>
              <a:t>L’analyse de ces dispositifs passifs est réalisée </a:t>
            </a:r>
            <a:r>
              <a:rPr lang="fr-FR" sz="2200" spc="-1" strike="noStrike">
                <a:solidFill>
                  <a:srgbClr val="c00000"/>
                </a:solidFill>
                <a:uFill>
                  <a:solidFill>
                    <a:srgbClr val="ffffff"/>
                  </a:solidFill>
                </a:uFill>
                <a:latin typeface="Calibri"/>
                <a:ea typeface="DejaVu Sans"/>
              </a:rPr>
              <a:t>par des organismes accrédités COFRAC</a:t>
            </a:r>
            <a:r>
              <a:rPr lang="fr-FR" sz="2200" spc="-1" strike="noStrike">
                <a:solidFill>
                  <a:srgbClr val="000000"/>
                </a:solidFill>
                <a:uFill>
                  <a:solidFill>
                    <a:srgbClr val="ffffff"/>
                  </a:solidFill>
                </a:uFill>
                <a:latin typeface="Calibri"/>
                <a:ea typeface="DejaVu Sans"/>
              </a:rPr>
              <a:t> (Comité français d’accréditation) à partir du 01/07/2019</a:t>
            </a:r>
            <a:endParaRPr lang="fr-FR"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17" name="Picture 2" descr=""/>
          <p:cNvPicPr/>
          <p:nvPr/>
        </p:nvPicPr>
        <p:blipFill>
          <a:blip r:embed="rId1"/>
          <a:srcRect l="0" t="60580" r="0" b="2798"/>
          <a:stretch/>
        </p:blipFill>
        <p:spPr>
          <a:xfrm>
            <a:off x="0" y="4950360"/>
            <a:ext cx="10079640" cy="2608200"/>
          </a:xfrm>
          <a:prstGeom prst="rect">
            <a:avLst/>
          </a:prstGeom>
          <a:ln w="9360">
            <a:noFill/>
          </a:ln>
        </p:spPr>
      </p:pic>
      <p:sp>
        <p:nvSpPr>
          <p:cNvPr id="218"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5009E00D-B395-4705-990A-138AC600B0C0}"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19" name="CustomShape 2"/>
          <p:cNvSpPr/>
          <p:nvPr/>
        </p:nvSpPr>
        <p:spPr>
          <a:xfrm>
            <a:off x="620640" y="274680"/>
            <a:ext cx="9166680" cy="186984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Gestion du radon dans les </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0070c0"/>
                </a:solidFill>
                <a:uFill>
                  <a:solidFill>
                    <a:srgbClr val="ffffff"/>
                  </a:solidFill>
                </a:uFill>
                <a:latin typeface="Arial"/>
                <a:ea typeface="DejaVu Sans"/>
              </a:rPr>
              <a:t>établissements recevant du public</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Champ d’application de la surveillance</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 D. 1333-32 du Code de la santé publique)</a:t>
            </a:r>
            <a:endParaRPr lang="fr-FR" sz="1800" spc="-1" strike="noStrike">
              <a:solidFill>
                <a:srgbClr val="000000"/>
              </a:solidFill>
              <a:uFill>
                <a:solidFill>
                  <a:srgbClr val="ffffff"/>
                </a:solidFill>
              </a:uFill>
              <a:latin typeface="Arial"/>
            </a:endParaRPr>
          </a:p>
        </p:txBody>
      </p:sp>
      <p:sp>
        <p:nvSpPr>
          <p:cNvPr id="220" name="CustomShape 3"/>
          <p:cNvSpPr/>
          <p:nvPr/>
        </p:nvSpPr>
        <p:spPr>
          <a:xfrm>
            <a:off x="409680" y="2437560"/>
            <a:ext cx="9071640" cy="5024880"/>
          </a:xfrm>
          <a:prstGeom prst="rect">
            <a:avLst/>
          </a:prstGeom>
          <a:noFill/>
          <a:ln w="9360">
            <a:noFill/>
          </a:ln>
        </p:spPr>
        <p:style>
          <a:lnRef idx="0"/>
          <a:fillRef idx="0"/>
          <a:effectRef idx="0"/>
          <a:fontRef idx="minor"/>
        </p:style>
        <p:txBody>
          <a:bodyPr lIns="100800" rIns="100800" tIns="50400" bIns="50400"/>
          <a:p>
            <a:pPr>
              <a:lnSpc>
                <a:spcPct val="100000"/>
              </a:lnSpc>
            </a:pPr>
            <a:r>
              <a:rPr lang="fr-FR" sz="3100" spc="-1" strike="noStrike">
                <a:solidFill>
                  <a:srgbClr val="000000"/>
                </a:solidFill>
                <a:uFill>
                  <a:solidFill>
                    <a:srgbClr val="ffffff"/>
                  </a:solidFill>
                </a:uFill>
                <a:latin typeface="Calibri"/>
                <a:ea typeface="DejaVu Sans"/>
              </a:rPr>
              <a:t>1) </a:t>
            </a:r>
            <a:r>
              <a:rPr lang="fr-FR" sz="3100" spc="-1" strike="noStrike">
                <a:solidFill>
                  <a:srgbClr val="0000ff"/>
                </a:solidFill>
                <a:uFill>
                  <a:solidFill>
                    <a:srgbClr val="ffffff"/>
                  </a:solidFill>
                </a:uFill>
                <a:latin typeface="Calibri"/>
                <a:ea typeface="DejaVu Sans"/>
              </a:rPr>
              <a:t>Les établissements d’enseignement, </a:t>
            </a:r>
            <a:r>
              <a:rPr lang="fr-FR" sz="3100" spc="-1" strike="noStrike">
                <a:solidFill>
                  <a:srgbClr val="c00000"/>
                </a:solidFill>
                <a:uFill>
                  <a:solidFill>
                    <a:srgbClr val="ffffff"/>
                  </a:solidFill>
                </a:uFill>
                <a:latin typeface="Calibri"/>
                <a:ea typeface="DejaVu Sans"/>
              </a:rPr>
              <a:t>y compris les bâtiments d’internat</a:t>
            </a:r>
            <a:endParaRPr lang="fr-FR" sz="1800" spc="-1" strike="noStrike">
              <a:solidFill>
                <a:srgbClr val="000000"/>
              </a:solidFill>
              <a:uFill>
                <a:solidFill>
                  <a:srgbClr val="ffffff"/>
                </a:solidFill>
              </a:uFill>
              <a:latin typeface="Arial"/>
            </a:endParaRPr>
          </a:p>
          <a:p>
            <a:pPr>
              <a:lnSpc>
                <a:spcPct val="100000"/>
              </a:lnSpc>
            </a:pPr>
            <a:r>
              <a:rPr lang="fr-FR" sz="3100" spc="-1" strike="noStrike">
                <a:solidFill>
                  <a:srgbClr val="000000"/>
                </a:solidFill>
                <a:uFill>
                  <a:solidFill>
                    <a:srgbClr val="ffffff"/>
                  </a:solidFill>
                </a:uFill>
                <a:latin typeface="Calibri"/>
                <a:ea typeface="DejaVu Sans"/>
              </a:rPr>
              <a:t>2) </a:t>
            </a:r>
            <a:r>
              <a:rPr lang="fr-FR" sz="3100" spc="-1" strike="noStrike">
                <a:solidFill>
                  <a:srgbClr val="0000ff"/>
                </a:solidFill>
                <a:uFill>
                  <a:solidFill>
                    <a:srgbClr val="ffffff"/>
                  </a:solidFill>
                </a:uFill>
                <a:latin typeface="Calibri"/>
                <a:ea typeface="DejaVu Sans"/>
              </a:rPr>
              <a:t>Les établissements d’accueil collectif d’enfants &lt; 6 ans </a:t>
            </a:r>
            <a:r>
              <a:rPr lang="fr-FR" sz="3100" spc="-1" strike="noStrike">
                <a:solidFill>
                  <a:srgbClr val="c00000"/>
                </a:solidFill>
                <a:uFill>
                  <a:solidFill>
                    <a:srgbClr val="ffffff"/>
                  </a:solidFill>
                </a:uFill>
                <a:latin typeface="Calibri"/>
                <a:ea typeface="DejaVu Sans"/>
              </a:rPr>
              <a:t>(nouveau)</a:t>
            </a:r>
            <a:endParaRPr lang="fr-FR" sz="1800" spc="-1" strike="noStrike">
              <a:solidFill>
                <a:srgbClr val="000000"/>
              </a:solidFill>
              <a:uFill>
                <a:solidFill>
                  <a:srgbClr val="ffffff"/>
                </a:solidFill>
              </a:uFill>
              <a:latin typeface="Arial"/>
            </a:endParaRPr>
          </a:p>
          <a:p>
            <a:pPr>
              <a:lnSpc>
                <a:spcPct val="100000"/>
              </a:lnSpc>
            </a:pPr>
            <a:r>
              <a:rPr lang="fr-FR" sz="3100" spc="-1" strike="noStrike">
                <a:solidFill>
                  <a:srgbClr val="000000"/>
                </a:solidFill>
                <a:uFill>
                  <a:solidFill>
                    <a:srgbClr val="ffffff"/>
                  </a:solidFill>
                </a:uFill>
                <a:latin typeface="Calibri"/>
                <a:ea typeface="DejaVu Sans"/>
              </a:rPr>
              <a:t>3) </a:t>
            </a:r>
            <a:r>
              <a:rPr lang="fr-FR" sz="3100" spc="-1" strike="noStrike">
                <a:solidFill>
                  <a:srgbClr val="0000ff"/>
                </a:solidFill>
                <a:uFill>
                  <a:solidFill>
                    <a:srgbClr val="ffffff"/>
                  </a:solidFill>
                </a:uFill>
                <a:latin typeface="Calibri"/>
                <a:ea typeface="DejaVu Sans"/>
              </a:rPr>
              <a:t>Les établissements sanitaires, sociaux et médico-sociaux avec capacité d’hébergement</a:t>
            </a:r>
            <a:endParaRPr lang="fr-FR" sz="1800" spc="-1" strike="noStrike">
              <a:solidFill>
                <a:srgbClr val="000000"/>
              </a:solidFill>
              <a:uFill>
                <a:solidFill>
                  <a:srgbClr val="ffffff"/>
                </a:solidFill>
              </a:uFill>
              <a:latin typeface="Arial"/>
            </a:endParaRPr>
          </a:p>
          <a:p>
            <a:pPr>
              <a:lnSpc>
                <a:spcPct val="100000"/>
              </a:lnSpc>
            </a:pPr>
            <a:r>
              <a:rPr lang="fr-FR" sz="3100" spc="-1" strike="noStrike">
                <a:solidFill>
                  <a:srgbClr val="000000"/>
                </a:solidFill>
                <a:uFill>
                  <a:solidFill>
                    <a:srgbClr val="ffffff"/>
                  </a:solidFill>
                </a:uFill>
                <a:latin typeface="Calibri"/>
                <a:ea typeface="DejaVu Sans"/>
              </a:rPr>
              <a:t>4) </a:t>
            </a:r>
            <a:r>
              <a:rPr lang="fr-FR" sz="3100" spc="-1" strike="noStrike">
                <a:solidFill>
                  <a:srgbClr val="0000ff"/>
                </a:solidFill>
                <a:uFill>
                  <a:solidFill>
                    <a:srgbClr val="ffffff"/>
                  </a:solidFill>
                </a:uFill>
                <a:latin typeface="Calibri"/>
                <a:ea typeface="DejaVu Sans"/>
              </a:rPr>
              <a:t>Les établissements thermaux</a:t>
            </a:r>
            <a:endParaRPr lang="fr-FR" sz="1800" spc="-1" strike="noStrike">
              <a:solidFill>
                <a:srgbClr val="000000"/>
              </a:solidFill>
              <a:uFill>
                <a:solidFill>
                  <a:srgbClr val="ffffff"/>
                </a:solidFill>
              </a:uFill>
              <a:latin typeface="Arial"/>
            </a:endParaRPr>
          </a:p>
          <a:p>
            <a:pPr>
              <a:lnSpc>
                <a:spcPct val="100000"/>
              </a:lnSpc>
            </a:pPr>
            <a:r>
              <a:rPr lang="fr-FR" sz="3100" spc="-1" strike="noStrike">
                <a:solidFill>
                  <a:srgbClr val="000000"/>
                </a:solidFill>
                <a:uFill>
                  <a:solidFill>
                    <a:srgbClr val="ffffff"/>
                  </a:solidFill>
                </a:uFill>
                <a:latin typeface="Calibri"/>
                <a:ea typeface="DejaVu Sans"/>
              </a:rPr>
              <a:t>5) </a:t>
            </a:r>
            <a:r>
              <a:rPr lang="fr-FR" sz="3100" spc="-1" strike="noStrike">
                <a:solidFill>
                  <a:srgbClr val="0000ff"/>
                </a:solidFill>
                <a:uFill>
                  <a:solidFill>
                    <a:srgbClr val="ffffff"/>
                  </a:solidFill>
                </a:uFill>
                <a:latin typeface="Calibri"/>
                <a:ea typeface="DejaVu Sans"/>
              </a:rPr>
              <a:t>Les établissements pénitentiaires</a:t>
            </a:r>
            <a:endParaRPr lang="fr-FR"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21" name="Picture 2" descr=""/>
          <p:cNvPicPr/>
          <p:nvPr/>
        </p:nvPicPr>
        <p:blipFill>
          <a:blip r:embed="rId1"/>
          <a:srcRect l="0" t="60580" r="0" b="2798"/>
          <a:stretch/>
        </p:blipFill>
        <p:spPr>
          <a:xfrm>
            <a:off x="0" y="4950360"/>
            <a:ext cx="10079640" cy="2608200"/>
          </a:xfrm>
          <a:prstGeom prst="rect">
            <a:avLst/>
          </a:prstGeom>
          <a:ln w="9360">
            <a:noFill/>
          </a:ln>
        </p:spPr>
      </p:pic>
      <p:sp>
        <p:nvSpPr>
          <p:cNvPr id="222"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E5ABB0C3-4993-47E5-B4FD-844BF9C79CC6}"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23" name="CustomShape 2"/>
          <p:cNvSpPr/>
          <p:nvPr/>
        </p:nvSpPr>
        <p:spPr>
          <a:xfrm>
            <a:off x="620640" y="274680"/>
            <a:ext cx="9166680" cy="120996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Gestion du radon dans les ERP</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Zonage et périodicité de la surveillance</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 R. 1333-33 du Code de la santé publique)</a:t>
            </a:r>
            <a:endParaRPr lang="fr-FR" sz="1800" spc="-1" strike="noStrike">
              <a:solidFill>
                <a:srgbClr val="000000"/>
              </a:solidFill>
              <a:uFill>
                <a:solidFill>
                  <a:srgbClr val="ffffff"/>
                </a:solidFill>
              </a:uFill>
              <a:latin typeface="Arial"/>
            </a:endParaRPr>
          </a:p>
        </p:txBody>
      </p:sp>
      <p:sp>
        <p:nvSpPr>
          <p:cNvPr id="224" name="CustomShape 3"/>
          <p:cNvSpPr/>
          <p:nvPr/>
        </p:nvSpPr>
        <p:spPr>
          <a:xfrm>
            <a:off x="444600" y="1662480"/>
            <a:ext cx="9190440" cy="5742000"/>
          </a:xfrm>
          <a:prstGeom prst="rect">
            <a:avLst/>
          </a:prstGeom>
          <a:noFill/>
          <a:ln>
            <a:noFill/>
          </a:ln>
        </p:spPr>
        <p:style>
          <a:lnRef idx="0"/>
          <a:fillRef idx="0"/>
          <a:effectRef idx="0"/>
          <a:fontRef idx="minor"/>
        </p:style>
        <p:txBody>
          <a:bodyPr lIns="100800" rIns="100800" tIns="50400" bIns="50400"/>
          <a:p>
            <a:pPr>
              <a:lnSpc>
                <a:spcPct val="100000"/>
              </a:lnSpc>
            </a:pPr>
            <a:r>
              <a:rPr lang="fr-FR" sz="2200" spc="-1" strike="noStrike">
                <a:solidFill>
                  <a:srgbClr val="000000"/>
                </a:solidFill>
                <a:uFill>
                  <a:solidFill>
                    <a:srgbClr val="ffffff"/>
                  </a:solidFill>
                </a:uFill>
                <a:latin typeface="Arial"/>
                <a:ea typeface="DejaVu Sans"/>
              </a:rPr>
              <a:t>1) Obligation de mesurage de l’activité volumique en radon par le propriétaire</a:t>
            </a:r>
            <a:endParaRPr lang="fr-FR" sz="1800" spc="-1" strike="noStrike">
              <a:solidFill>
                <a:srgbClr val="000000"/>
              </a:solidFill>
              <a:uFill>
                <a:solidFill>
                  <a:srgbClr val="ffffff"/>
                </a:solidFill>
              </a:uFill>
              <a:latin typeface="Arial"/>
            </a:endParaRPr>
          </a:p>
          <a:p>
            <a:pPr marL="378000" indent="-376920">
              <a:lnSpc>
                <a:spcPct val="100000"/>
              </a:lnSpc>
              <a:buClr>
                <a:srgbClr val="0000ff"/>
              </a:buClr>
              <a:buFont typeface="Wingdings" charset="2"/>
              <a:buChar char=""/>
            </a:pPr>
            <a:r>
              <a:rPr lang="fr-FR" sz="2200" spc="-1" strike="noStrike">
                <a:solidFill>
                  <a:srgbClr val="0000ff"/>
                </a:solidFill>
                <a:uFill>
                  <a:solidFill>
                    <a:srgbClr val="ffffff"/>
                  </a:solidFill>
                </a:uFill>
                <a:latin typeface="Arial"/>
                <a:ea typeface="DejaVu Sans"/>
              </a:rPr>
              <a:t>Dans les zones 3 à potentiel significatif</a:t>
            </a:r>
            <a:endParaRPr lang="fr-FR" sz="1800" spc="-1" strike="noStrike">
              <a:solidFill>
                <a:srgbClr val="000000"/>
              </a:solidFill>
              <a:uFill>
                <a:solidFill>
                  <a:srgbClr val="ffffff"/>
                </a:solidFill>
              </a:uFill>
              <a:latin typeface="Arial"/>
            </a:endParaRPr>
          </a:p>
          <a:p>
            <a:pPr marL="378000" indent="-376920">
              <a:lnSpc>
                <a:spcPct val="100000"/>
              </a:lnSpc>
              <a:buClr>
                <a:srgbClr val="0000ff"/>
              </a:buClr>
              <a:buFont typeface="Wingdings" charset="2"/>
              <a:buChar char=""/>
            </a:pPr>
            <a:r>
              <a:rPr lang="fr-FR" sz="2200" spc="-1" strike="noStrike">
                <a:solidFill>
                  <a:srgbClr val="0000ff"/>
                </a:solidFill>
                <a:uFill>
                  <a:solidFill>
                    <a:srgbClr val="ffffff"/>
                  </a:solidFill>
                </a:uFill>
                <a:latin typeface="Arial"/>
                <a:ea typeface="DejaVu Sans"/>
              </a:rPr>
              <a:t>Dans les zones 1 et 2 s’il y a déjà eu des résultats avec dépassements des 300 Bq.m</a:t>
            </a:r>
            <a:r>
              <a:rPr lang="fr-FR" sz="2200" spc="-1" strike="noStrike" baseline="30000">
                <a:solidFill>
                  <a:srgbClr val="0000ff"/>
                </a:solidFill>
                <a:uFill>
                  <a:solidFill>
                    <a:srgbClr val="ffffff"/>
                  </a:solidFill>
                </a:uFill>
                <a:latin typeface="Arial"/>
                <a:ea typeface="DejaVu Sans"/>
              </a:rPr>
              <a:t>-3</a:t>
            </a:r>
            <a:r>
              <a:rPr lang="fr-FR" sz="2200" spc="-1" strike="noStrike">
                <a:solidFill>
                  <a:srgbClr val="0000ff"/>
                </a:solidFill>
                <a:uFill>
                  <a:solidFill>
                    <a:srgbClr val="ffffff"/>
                  </a:solidFill>
                </a:uFill>
                <a:latin typeface="Arial"/>
                <a:ea typeface="DejaVu Sans"/>
              </a:rPr>
              <a:t> </a:t>
            </a:r>
            <a:endParaRPr lang="fr-FR" sz="1800" spc="-1" strike="noStrike">
              <a:solidFill>
                <a:srgbClr val="000000"/>
              </a:solidFill>
              <a:uFill>
                <a:solidFill>
                  <a:srgbClr val="ffffff"/>
                </a:solidFill>
              </a:uFill>
              <a:latin typeface="Arial"/>
            </a:endParaRPr>
          </a:p>
          <a:p>
            <a:pPr>
              <a:lnSpc>
                <a:spcPct val="100000"/>
              </a:lnSpc>
            </a:pPr>
            <a:r>
              <a:rPr lang="fr-FR" sz="2200" spc="-1" strike="noStrike">
                <a:solidFill>
                  <a:srgbClr val="000000"/>
                </a:solidFill>
                <a:uFill>
                  <a:solidFill>
                    <a:srgbClr val="ffffff"/>
                  </a:solidFill>
                </a:uFill>
                <a:latin typeface="Arial"/>
                <a:ea typeface="DejaVu Sans"/>
              </a:rPr>
              <a:t>2) Le mesurage de l’activité volumique en radon : </a:t>
            </a:r>
            <a:endParaRPr lang="fr-FR" sz="1800" spc="-1" strike="noStrike">
              <a:solidFill>
                <a:srgbClr val="000000"/>
              </a:solidFill>
              <a:uFill>
                <a:solidFill>
                  <a:srgbClr val="ffffff"/>
                </a:solidFill>
              </a:uFill>
              <a:latin typeface="Arial"/>
            </a:endParaRPr>
          </a:p>
          <a:p>
            <a:pPr marL="378000" indent="-376920">
              <a:lnSpc>
                <a:spcPct val="100000"/>
              </a:lnSpc>
              <a:buClr>
                <a:srgbClr val="000000"/>
              </a:buClr>
              <a:buFont typeface="Wingdings" charset="2"/>
              <a:buChar char=""/>
            </a:pPr>
            <a:r>
              <a:rPr lang="fr-FR" sz="2200" spc="-1" strike="noStrike">
                <a:solidFill>
                  <a:srgbClr val="000000"/>
                </a:solidFill>
                <a:uFill>
                  <a:solidFill>
                    <a:srgbClr val="ffffff"/>
                  </a:solidFill>
                </a:uFill>
                <a:latin typeface="Arial"/>
                <a:ea typeface="DejaVu Sans"/>
              </a:rPr>
              <a:t>Est réalisé par l’IRSN ou des organismes agréés par l’ASN</a:t>
            </a:r>
            <a:endParaRPr lang="fr-FR" sz="1800" spc="-1" strike="noStrike">
              <a:solidFill>
                <a:srgbClr val="000000"/>
              </a:solidFill>
              <a:uFill>
                <a:solidFill>
                  <a:srgbClr val="ffffff"/>
                </a:solidFill>
              </a:uFill>
              <a:latin typeface="Arial"/>
            </a:endParaRPr>
          </a:p>
          <a:p>
            <a:pPr marL="378000" indent="-376920">
              <a:lnSpc>
                <a:spcPct val="100000"/>
              </a:lnSpc>
              <a:buClr>
                <a:srgbClr val="c00000"/>
              </a:buClr>
              <a:buFont typeface="Wingdings" charset="2"/>
              <a:buChar char=""/>
            </a:pPr>
            <a:r>
              <a:rPr lang="fr-FR" sz="2200" spc="-1" strike="noStrike">
                <a:solidFill>
                  <a:srgbClr val="c00000"/>
                </a:solidFill>
                <a:uFill>
                  <a:solidFill>
                    <a:srgbClr val="ffffff"/>
                  </a:solidFill>
                </a:uFill>
                <a:latin typeface="Arial"/>
                <a:ea typeface="DejaVu Sans"/>
              </a:rPr>
              <a:t>Est renouvelé tous les 10 ans </a:t>
            </a:r>
            <a:r>
              <a:rPr lang="fr-FR" sz="2200" spc="-1" strike="noStrike">
                <a:solidFill>
                  <a:srgbClr val="000000"/>
                </a:solidFill>
                <a:uFill>
                  <a:solidFill>
                    <a:srgbClr val="ffffff"/>
                  </a:solidFill>
                </a:uFill>
                <a:latin typeface="Arial"/>
                <a:ea typeface="DejaVu Sans"/>
              </a:rPr>
              <a:t>(à partir de la date de réception des derniers mesurages par le propriétaire) et </a:t>
            </a:r>
            <a:r>
              <a:rPr lang="fr-FR" sz="2200" spc="-1" strike="noStrike">
                <a:solidFill>
                  <a:srgbClr val="c00000"/>
                </a:solidFill>
                <a:uFill>
                  <a:solidFill>
                    <a:srgbClr val="ffffff"/>
                  </a:solidFill>
                </a:uFill>
                <a:latin typeface="Arial"/>
                <a:ea typeface="DejaVu Sans"/>
              </a:rPr>
              <a:t>après que sont réalisés des travaux modifiant significativement la ventilation ou l’étanchéité du bâtiment</a:t>
            </a:r>
            <a:endParaRPr lang="fr-FR" sz="1800" spc="-1" strike="noStrike">
              <a:solidFill>
                <a:srgbClr val="000000"/>
              </a:solidFill>
              <a:uFill>
                <a:solidFill>
                  <a:srgbClr val="ffffff"/>
                </a:solidFill>
              </a:uFill>
              <a:latin typeface="Arial"/>
            </a:endParaRPr>
          </a:p>
          <a:p>
            <a:pPr>
              <a:lnSpc>
                <a:spcPct val="100000"/>
              </a:lnSpc>
            </a:pPr>
            <a:r>
              <a:rPr lang="fr-FR" sz="2200" spc="-1" strike="noStrike">
                <a:solidFill>
                  <a:srgbClr val="000000"/>
                </a:solidFill>
                <a:uFill>
                  <a:solidFill>
                    <a:srgbClr val="ffffff"/>
                  </a:solidFill>
                </a:uFill>
                <a:latin typeface="Arial"/>
                <a:ea typeface="DejaVu Sans"/>
              </a:rPr>
              <a:t>3) </a:t>
            </a:r>
            <a:r>
              <a:rPr lang="fr-FR" sz="2200" spc="-1" strike="noStrike">
                <a:solidFill>
                  <a:srgbClr val="c00000"/>
                </a:solidFill>
                <a:uFill>
                  <a:solidFill>
                    <a:srgbClr val="ffffff"/>
                  </a:solidFill>
                </a:uFill>
                <a:latin typeface="Arial"/>
                <a:ea typeface="DejaVu Sans"/>
              </a:rPr>
              <a:t>Droit d’exemption </a:t>
            </a:r>
            <a:r>
              <a:rPr lang="fr-FR" sz="2200" spc="-1" strike="noStrike">
                <a:solidFill>
                  <a:srgbClr val="000000"/>
                </a:solidFill>
                <a:uFill>
                  <a:solidFill>
                    <a:srgbClr val="ffffff"/>
                  </a:solidFill>
                </a:uFill>
                <a:latin typeface="Arial"/>
                <a:ea typeface="DejaVu Sans"/>
              </a:rPr>
              <a:t>(le propriétaire n’est plus soumis à l’obligation de faire procéder à un mesurage décennal jusqu’à la réalisation éventuelle de travaux) si 2 résultats consécutifs </a:t>
            </a:r>
            <a:r>
              <a:rPr lang="fr-FR" sz="2200" spc="-1" strike="noStrike">
                <a:solidFill>
                  <a:srgbClr val="c00000"/>
                </a:solidFill>
                <a:uFill>
                  <a:solidFill>
                    <a:srgbClr val="ffffff"/>
                  </a:solidFill>
                </a:uFill>
                <a:latin typeface="Arial"/>
                <a:ea typeface="DejaVu Sans"/>
              </a:rPr>
              <a:t>&lt; 100 Bq.m</a:t>
            </a:r>
            <a:r>
              <a:rPr lang="fr-FR" sz="2200" spc="-1" strike="noStrike" baseline="30000">
                <a:solidFill>
                  <a:srgbClr val="c00000"/>
                </a:solidFill>
                <a:uFill>
                  <a:solidFill>
                    <a:srgbClr val="ffffff"/>
                  </a:solidFill>
                </a:uFill>
                <a:latin typeface="Arial"/>
                <a:ea typeface="DejaVu Sans"/>
              </a:rPr>
              <a:t>-3</a:t>
            </a:r>
            <a:endParaRPr lang="fr-FR"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25" name="Picture 2" descr=""/>
          <p:cNvPicPr/>
          <p:nvPr/>
        </p:nvPicPr>
        <p:blipFill>
          <a:blip r:embed="rId1"/>
          <a:srcRect l="0" t="60580" r="0" b="2798"/>
          <a:stretch/>
        </p:blipFill>
        <p:spPr>
          <a:xfrm>
            <a:off x="0" y="4950360"/>
            <a:ext cx="10079640" cy="2608200"/>
          </a:xfrm>
          <a:prstGeom prst="rect">
            <a:avLst/>
          </a:prstGeom>
          <a:ln w="9360">
            <a:noFill/>
          </a:ln>
        </p:spPr>
      </p:pic>
      <p:sp>
        <p:nvSpPr>
          <p:cNvPr id="226"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82B24ED3-3470-456C-80BE-243C1AE518D9}"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27" name="CustomShape 2"/>
          <p:cNvSpPr/>
          <p:nvPr/>
        </p:nvSpPr>
        <p:spPr>
          <a:xfrm>
            <a:off x="199440" y="290520"/>
            <a:ext cx="9587880" cy="134820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Gestion du radon dans les ERP</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Mesures correctives et suivi (1/2)</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 R. 1333-34 du Code de la santé publique)</a:t>
            </a:r>
            <a:endParaRPr lang="fr-FR" sz="1800" spc="-1" strike="noStrike">
              <a:solidFill>
                <a:srgbClr val="000000"/>
              </a:solidFill>
              <a:uFill>
                <a:solidFill>
                  <a:srgbClr val="ffffff"/>
                </a:solidFill>
              </a:uFill>
              <a:latin typeface="Arial"/>
            </a:endParaRPr>
          </a:p>
        </p:txBody>
      </p:sp>
      <p:sp>
        <p:nvSpPr>
          <p:cNvPr id="228" name="CustomShape 3"/>
          <p:cNvSpPr/>
          <p:nvPr/>
        </p:nvSpPr>
        <p:spPr>
          <a:xfrm>
            <a:off x="768240" y="2134800"/>
            <a:ext cx="8542800" cy="2322720"/>
          </a:xfrm>
          <a:prstGeom prst="rect">
            <a:avLst/>
          </a:prstGeom>
          <a:noFill/>
          <a:ln w="9360">
            <a:noFill/>
          </a:ln>
        </p:spPr>
        <p:style>
          <a:lnRef idx="0"/>
          <a:fillRef idx="0"/>
          <a:effectRef idx="0"/>
          <a:fontRef idx="minor"/>
        </p:style>
        <p:txBody>
          <a:bodyPr lIns="100800" rIns="100800" tIns="50400" bIns="50400"/>
          <a:p>
            <a:pPr marL="504000" indent="-502920">
              <a:lnSpc>
                <a:spcPct val="100000"/>
              </a:lnSpc>
              <a:buClr>
                <a:srgbClr val="c00000"/>
              </a:buClr>
              <a:buFont typeface="Arial"/>
              <a:buAutoNum type="arabicParenR"/>
            </a:pPr>
            <a:r>
              <a:rPr lang="fr-FR" sz="2200" spc="-1" strike="noStrike">
                <a:solidFill>
                  <a:srgbClr val="c00000"/>
                </a:solidFill>
                <a:uFill>
                  <a:solidFill>
                    <a:srgbClr val="ffffff"/>
                  </a:solidFill>
                </a:uFill>
                <a:latin typeface="Calibri"/>
                <a:ea typeface="DejaVu Sans"/>
              </a:rPr>
              <a:t>Lorsqu’au moins 1 résultat des mesurages de l’activité volumique en radon &gt; 300 Bq.m</a:t>
            </a:r>
            <a:r>
              <a:rPr lang="fr-FR" sz="2200" spc="-1" strike="noStrike" baseline="30000">
                <a:solidFill>
                  <a:srgbClr val="c00000"/>
                </a:solidFill>
                <a:uFill>
                  <a:solidFill>
                    <a:srgbClr val="ffffff"/>
                  </a:solidFill>
                </a:uFill>
                <a:latin typeface="Calibri"/>
                <a:ea typeface="DejaVu Sans"/>
              </a:rPr>
              <a:t>-3</a:t>
            </a:r>
            <a:r>
              <a:rPr lang="fr-FR" sz="2200" spc="-1" strike="noStrike">
                <a:solidFill>
                  <a:srgbClr val="000000"/>
                </a:solidFill>
                <a:uFill>
                  <a:solidFill>
                    <a:srgbClr val="ffffff"/>
                  </a:solidFill>
                </a:uFill>
                <a:latin typeface="Calibri"/>
                <a:ea typeface="DejaVu Sans"/>
              </a:rPr>
              <a:t>, le propriétaire met en œuvre des </a:t>
            </a:r>
            <a:r>
              <a:rPr lang="fr-FR" sz="2200" spc="-1" strike="noStrike">
                <a:solidFill>
                  <a:srgbClr val="0000ff"/>
                </a:solidFill>
                <a:uFill>
                  <a:solidFill>
                    <a:srgbClr val="ffffff"/>
                  </a:solidFill>
                </a:uFill>
                <a:latin typeface="Calibri"/>
                <a:ea typeface="DejaVu Sans"/>
              </a:rPr>
              <a:t>actions correctives</a:t>
            </a:r>
            <a:r>
              <a:rPr lang="fr-FR" sz="2200" spc="-1" strike="noStrike">
                <a:solidFill>
                  <a:srgbClr val="000000"/>
                </a:solidFill>
                <a:uFill>
                  <a:solidFill>
                    <a:srgbClr val="ffffff"/>
                  </a:solidFill>
                </a:uFill>
                <a:latin typeface="Calibri"/>
                <a:ea typeface="DejaVu Sans"/>
              </a:rPr>
              <a:t> visant à améliorer : </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Wingdings" charset="2"/>
              <a:buChar char=""/>
            </a:pPr>
            <a:r>
              <a:rPr lang="fr-FR" sz="2200" spc="-1" strike="noStrike">
                <a:solidFill>
                  <a:srgbClr val="000000"/>
                </a:solidFill>
                <a:uFill>
                  <a:solidFill>
                    <a:srgbClr val="ffffff"/>
                  </a:solidFill>
                </a:uFill>
                <a:latin typeface="Calibri"/>
                <a:ea typeface="DejaVu Sans"/>
              </a:rPr>
              <a:t>L’étanchéité du bâtiment vis-à-vis des points d’entrée du radon</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Wingdings" charset="2"/>
              <a:buChar char=""/>
            </a:pPr>
            <a:r>
              <a:rPr lang="fr-FR" sz="2200" spc="-1" strike="noStrike">
                <a:solidFill>
                  <a:srgbClr val="000000"/>
                </a:solidFill>
                <a:uFill>
                  <a:solidFill>
                    <a:srgbClr val="ffffff"/>
                  </a:solidFill>
                </a:uFill>
                <a:latin typeface="Calibri"/>
                <a:ea typeface="DejaVu Sans"/>
              </a:rPr>
              <a:t>Le renouvellement d’air des locaux </a:t>
            </a:r>
            <a:endParaRPr lang="fr-FR" sz="1800" spc="-1" strike="noStrike">
              <a:solidFill>
                <a:srgbClr val="000000"/>
              </a:solidFill>
              <a:uFill>
                <a:solidFill>
                  <a:srgbClr val="ffffff"/>
                </a:solidFill>
              </a:uFill>
              <a:latin typeface="Arial"/>
            </a:endParaRPr>
          </a:p>
        </p:txBody>
      </p:sp>
      <p:sp>
        <p:nvSpPr>
          <p:cNvPr id="229" name="CustomShape 4"/>
          <p:cNvSpPr/>
          <p:nvPr/>
        </p:nvSpPr>
        <p:spPr>
          <a:xfrm>
            <a:off x="768240" y="4929480"/>
            <a:ext cx="8542800" cy="1643760"/>
          </a:xfrm>
          <a:prstGeom prst="rect">
            <a:avLst/>
          </a:prstGeom>
          <a:noFill/>
          <a:ln>
            <a:noFill/>
          </a:ln>
        </p:spPr>
        <p:style>
          <a:lnRef idx="0"/>
          <a:fillRef idx="0"/>
          <a:effectRef idx="0"/>
          <a:fontRef idx="minor"/>
        </p:style>
        <p:txBody>
          <a:bodyPr lIns="100800" rIns="100800" tIns="50400" bIns="50400"/>
          <a:p>
            <a:pPr>
              <a:lnSpc>
                <a:spcPct val="100000"/>
              </a:lnSpc>
            </a:pPr>
            <a:r>
              <a:rPr lang="fr-FR" sz="2200" spc="-1" strike="noStrike">
                <a:solidFill>
                  <a:srgbClr val="000000"/>
                </a:solidFill>
                <a:uFill>
                  <a:solidFill>
                    <a:srgbClr val="ffffff"/>
                  </a:solidFill>
                </a:uFill>
                <a:latin typeface="Arial"/>
                <a:ea typeface="DejaVu Sans"/>
              </a:rPr>
              <a:t>2)   Il fait vérifier l’efficacité de ces actions par un </a:t>
            </a:r>
            <a:r>
              <a:rPr lang="fr-FR" sz="2200" spc="-1" strike="noStrike">
                <a:solidFill>
                  <a:srgbClr val="c00000"/>
                </a:solidFill>
                <a:uFill>
                  <a:solidFill>
                    <a:srgbClr val="ffffff"/>
                  </a:solidFill>
                </a:uFill>
                <a:latin typeface="Arial"/>
                <a:ea typeface="DejaVu Sans"/>
              </a:rPr>
              <a:t>mesurage de l’activité volumique en radon </a:t>
            </a:r>
            <a:r>
              <a:rPr lang="fr-FR" sz="2200" spc="-1" strike="noStrike">
                <a:solidFill>
                  <a:srgbClr val="000000"/>
                </a:solidFill>
                <a:uFill>
                  <a:solidFill>
                    <a:srgbClr val="ffffff"/>
                  </a:solidFill>
                </a:uFill>
                <a:latin typeface="Arial"/>
                <a:ea typeface="DejaVu Sans"/>
              </a:rPr>
              <a:t> c’est-à-dire : </a:t>
            </a:r>
            <a:endParaRPr lang="fr-FR" sz="1800" spc="-1" strike="noStrike">
              <a:solidFill>
                <a:srgbClr val="000000"/>
              </a:solidFill>
              <a:uFill>
                <a:solidFill>
                  <a:srgbClr val="ffffff"/>
                </a:solidFill>
              </a:uFill>
              <a:latin typeface="Arial"/>
            </a:endParaRPr>
          </a:p>
          <a:p>
            <a:pPr marL="457200" indent="-456120">
              <a:lnSpc>
                <a:spcPct val="100000"/>
              </a:lnSpc>
              <a:buClr>
                <a:srgbClr val="000000"/>
              </a:buClr>
              <a:buFont typeface="Wingdings" charset="2"/>
              <a:buChar char=""/>
            </a:pPr>
            <a:r>
              <a:rPr lang="fr-FR" sz="2200" spc="-1" strike="noStrike">
                <a:solidFill>
                  <a:srgbClr val="000000"/>
                </a:solidFill>
                <a:uFill>
                  <a:solidFill>
                    <a:srgbClr val="ffffff"/>
                  </a:solidFill>
                </a:uFill>
                <a:latin typeface="Arial"/>
                <a:ea typeface="DejaVu Sans"/>
              </a:rPr>
              <a:t>Obligation de contremesures d’efficacité</a:t>
            </a:r>
            <a:endParaRPr lang="fr-FR"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0" name="Picture 2" descr=""/>
          <p:cNvPicPr/>
          <p:nvPr/>
        </p:nvPicPr>
        <p:blipFill>
          <a:blip r:embed="rId1"/>
          <a:srcRect l="0" t="60580" r="0" b="2798"/>
          <a:stretch/>
        </p:blipFill>
        <p:spPr>
          <a:xfrm>
            <a:off x="0" y="4950360"/>
            <a:ext cx="10079640" cy="2608200"/>
          </a:xfrm>
          <a:prstGeom prst="rect">
            <a:avLst/>
          </a:prstGeom>
          <a:ln w="9360">
            <a:noFill/>
          </a:ln>
        </p:spPr>
      </p:pic>
      <p:sp>
        <p:nvSpPr>
          <p:cNvPr id="231"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8FB146A2-BBC9-40E4-8845-A712B01C86A5}"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32" name="CustomShape 2"/>
          <p:cNvSpPr/>
          <p:nvPr/>
        </p:nvSpPr>
        <p:spPr>
          <a:xfrm>
            <a:off x="199440" y="34920"/>
            <a:ext cx="9587880" cy="134820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Gestion du radon dans les ERP</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Mesures correctives et suivi (2/2)</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 R. 1333-34 du Code de la santé publique)</a:t>
            </a:r>
            <a:endParaRPr lang="fr-FR" sz="1800" spc="-1" strike="noStrike">
              <a:solidFill>
                <a:srgbClr val="000000"/>
              </a:solidFill>
              <a:uFill>
                <a:solidFill>
                  <a:srgbClr val="ffffff"/>
                </a:solidFill>
              </a:uFill>
              <a:latin typeface="Arial"/>
            </a:endParaRPr>
          </a:p>
        </p:txBody>
      </p:sp>
      <p:sp>
        <p:nvSpPr>
          <p:cNvPr id="233" name="CustomShape 3"/>
          <p:cNvSpPr/>
          <p:nvPr/>
        </p:nvSpPr>
        <p:spPr>
          <a:xfrm>
            <a:off x="722880" y="1792080"/>
            <a:ext cx="8541360" cy="4620240"/>
          </a:xfrm>
          <a:prstGeom prst="rect">
            <a:avLst/>
          </a:prstGeom>
          <a:noFill/>
          <a:ln>
            <a:noFill/>
          </a:ln>
        </p:spPr>
        <p:style>
          <a:lnRef idx="0"/>
          <a:fillRef idx="0"/>
          <a:effectRef idx="0"/>
          <a:fontRef idx="minor"/>
        </p:style>
        <p:txBody>
          <a:bodyPr lIns="100800" rIns="100800" tIns="50400" bIns="50400"/>
          <a:p>
            <a:pPr>
              <a:lnSpc>
                <a:spcPct val="100000"/>
              </a:lnSpc>
            </a:pPr>
            <a:r>
              <a:rPr lang="fr-FR" sz="2200" spc="-1" strike="noStrike">
                <a:solidFill>
                  <a:srgbClr val="000000"/>
                </a:solidFill>
                <a:uFill>
                  <a:solidFill>
                    <a:srgbClr val="ffffff"/>
                  </a:solidFill>
                </a:uFill>
                <a:latin typeface="Arial"/>
                <a:ea typeface="DejaVu Sans"/>
              </a:rPr>
              <a:t>3)  A l’issue des actions correctives, </a:t>
            </a:r>
            <a:r>
              <a:rPr lang="fr-FR" sz="2200" spc="-1" strike="noStrike">
                <a:solidFill>
                  <a:srgbClr val="c00000"/>
                </a:solidFill>
                <a:uFill>
                  <a:solidFill>
                    <a:srgbClr val="ffffff"/>
                  </a:solidFill>
                </a:uFill>
                <a:latin typeface="Arial"/>
                <a:ea typeface="DejaVu Sans"/>
              </a:rPr>
              <a:t>lorsque l’activité volumique en radon reste &gt; 300 Bq.m</a:t>
            </a:r>
            <a:r>
              <a:rPr lang="fr-FR" sz="2200" spc="-1" strike="noStrike" baseline="30000">
                <a:solidFill>
                  <a:srgbClr val="c00000"/>
                </a:solidFill>
                <a:uFill>
                  <a:solidFill>
                    <a:srgbClr val="ffffff"/>
                  </a:solidFill>
                </a:uFill>
                <a:latin typeface="Arial"/>
                <a:ea typeface="DejaVu Sans"/>
              </a:rPr>
              <a:t>-3</a:t>
            </a:r>
            <a:r>
              <a:rPr lang="fr-FR" sz="2200" spc="-1" strike="noStrike">
                <a:solidFill>
                  <a:srgbClr val="000000"/>
                </a:solidFill>
                <a:uFill>
                  <a:solidFill>
                    <a:srgbClr val="ffffff"/>
                  </a:solidFill>
                </a:uFill>
                <a:latin typeface="Arial"/>
                <a:ea typeface="DejaVu Sans"/>
              </a:rPr>
              <a:t>,  le propriétaire : </a:t>
            </a:r>
            <a:endParaRPr lang="fr-FR" sz="1800" spc="-1" strike="noStrike">
              <a:solidFill>
                <a:srgbClr val="000000"/>
              </a:solidFill>
              <a:uFill>
                <a:solidFill>
                  <a:srgbClr val="ffffff"/>
                </a:solidFill>
              </a:uFill>
              <a:latin typeface="Arial"/>
            </a:endParaRPr>
          </a:p>
          <a:p>
            <a:pPr marL="378000" indent="-376920">
              <a:lnSpc>
                <a:spcPct val="100000"/>
              </a:lnSpc>
              <a:buClr>
                <a:srgbClr val="000000"/>
              </a:buClr>
              <a:buFont typeface="Wingdings" charset="2"/>
              <a:buChar char=""/>
            </a:pPr>
            <a:r>
              <a:rPr lang="fr-FR" sz="2200" spc="-1" strike="noStrike">
                <a:solidFill>
                  <a:srgbClr val="000000"/>
                </a:solidFill>
                <a:uFill>
                  <a:solidFill>
                    <a:srgbClr val="ffffff"/>
                  </a:solidFill>
                </a:uFill>
                <a:latin typeface="Arial"/>
                <a:ea typeface="DejaVu Sans"/>
              </a:rPr>
              <a:t>fait réaliser </a:t>
            </a:r>
            <a:r>
              <a:rPr lang="fr-FR" sz="2200" spc="-1" strike="noStrike">
                <a:solidFill>
                  <a:srgbClr val="0000ff"/>
                </a:solidFill>
                <a:uFill>
                  <a:solidFill>
                    <a:srgbClr val="ffffff"/>
                  </a:solidFill>
                </a:uFill>
                <a:latin typeface="Arial"/>
                <a:ea typeface="DejaVu Sans"/>
              </a:rPr>
              <a:t>toute expertise nécessaire </a:t>
            </a:r>
            <a:r>
              <a:rPr lang="fr-FR" sz="2200" spc="-1" strike="noStrike">
                <a:solidFill>
                  <a:srgbClr val="000000"/>
                </a:solidFill>
                <a:uFill>
                  <a:solidFill>
                    <a:srgbClr val="ffffff"/>
                  </a:solidFill>
                </a:uFill>
                <a:latin typeface="Arial"/>
                <a:ea typeface="DejaVu Sans"/>
              </a:rPr>
              <a:t>pour identifier les causes de la présence de radon (en s’appuyant au besoin sur des mesurages supplémentaires)</a:t>
            </a:r>
            <a:endParaRPr lang="fr-FR" sz="1800" spc="-1" strike="noStrike">
              <a:solidFill>
                <a:srgbClr val="000000"/>
              </a:solidFill>
              <a:uFill>
                <a:solidFill>
                  <a:srgbClr val="ffffff"/>
                </a:solidFill>
              </a:uFill>
              <a:latin typeface="Arial"/>
            </a:endParaRPr>
          </a:p>
          <a:p>
            <a:pPr marL="378000" indent="-376920">
              <a:lnSpc>
                <a:spcPct val="100000"/>
              </a:lnSpc>
              <a:buClr>
                <a:srgbClr val="0000ff"/>
              </a:buClr>
              <a:buFont typeface="Wingdings" charset="2"/>
              <a:buChar char=""/>
            </a:pPr>
            <a:r>
              <a:rPr lang="fr-FR" sz="2200" spc="-1" strike="noStrike">
                <a:solidFill>
                  <a:srgbClr val="0000ff"/>
                </a:solidFill>
                <a:uFill>
                  <a:solidFill>
                    <a:srgbClr val="ffffff"/>
                  </a:solidFill>
                </a:uFill>
                <a:latin typeface="Arial"/>
                <a:ea typeface="DejaVu Sans"/>
              </a:rPr>
              <a:t>Met en œuvre des travaux </a:t>
            </a:r>
            <a:r>
              <a:rPr lang="fr-FR" sz="2200" spc="-1" strike="noStrike">
                <a:solidFill>
                  <a:srgbClr val="000000"/>
                </a:solidFill>
                <a:uFill>
                  <a:solidFill>
                    <a:srgbClr val="ffffff"/>
                  </a:solidFill>
                </a:uFill>
                <a:latin typeface="Arial"/>
                <a:ea typeface="DejaVu Sans"/>
              </a:rPr>
              <a:t>visant à maintenir l’exposition des personnes au radon sous </a:t>
            </a:r>
            <a:r>
              <a:rPr lang="fr-FR" sz="2200" spc="-1" strike="noStrike">
                <a:solidFill>
                  <a:srgbClr val="c00000"/>
                </a:solidFill>
                <a:uFill>
                  <a:solidFill>
                    <a:srgbClr val="ffffff"/>
                  </a:solidFill>
                </a:uFill>
                <a:latin typeface="Arial"/>
                <a:ea typeface="DejaVu Sans"/>
              </a:rPr>
              <a:t>300 Bq.m</a:t>
            </a:r>
            <a:r>
              <a:rPr lang="fr-FR" sz="2200" spc="-1" strike="noStrike" baseline="30000">
                <a:solidFill>
                  <a:srgbClr val="c00000"/>
                </a:solidFill>
                <a:uFill>
                  <a:solidFill>
                    <a:srgbClr val="ffffff"/>
                  </a:solidFill>
                </a:uFill>
                <a:latin typeface="Arial"/>
                <a:ea typeface="DejaVu Sans"/>
              </a:rPr>
              <a:t>-3</a:t>
            </a:r>
            <a:r>
              <a:rPr lang="fr-FR" sz="2200" spc="-1" strike="noStrike">
                <a:solidFill>
                  <a:srgbClr val="000000"/>
                </a:solidFill>
                <a:uFill>
                  <a:solidFill>
                    <a:srgbClr val="ffffff"/>
                  </a:solidFill>
                </a:uFill>
                <a:latin typeface="Arial"/>
                <a:ea typeface="DejaVu Sans"/>
              </a:rPr>
              <a:t> + contremesures d’efficacité</a:t>
            </a:r>
            <a:endParaRPr lang="fr-FR" sz="1800" spc="-1" strike="noStrike">
              <a:solidFill>
                <a:srgbClr val="000000"/>
              </a:solidFill>
              <a:uFill>
                <a:solidFill>
                  <a:srgbClr val="ffffff"/>
                </a:solidFill>
              </a:uFill>
              <a:latin typeface="Arial"/>
            </a:endParaRPr>
          </a:p>
          <a:p>
            <a:pPr>
              <a:lnSpc>
                <a:spcPct val="100000"/>
              </a:lnSpc>
            </a:pPr>
            <a:r>
              <a:rPr lang="fr-FR" sz="2200" spc="-1" strike="noStrike">
                <a:solidFill>
                  <a:srgbClr val="000000"/>
                </a:solidFill>
                <a:uFill>
                  <a:solidFill>
                    <a:srgbClr val="ffffff"/>
                  </a:solidFill>
                </a:uFill>
                <a:latin typeface="Arial"/>
                <a:ea typeface="DejaVu Sans"/>
              </a:rPr>
              <a:t>4) Contremesures réalisées </a:t>
            </a:r>
            <a:r>
              <a:rPr lang="fr-FR" sz="2200" spc="-1" strike="noStrike">
                <a:solidFill>
                  <a:srgbClr val="c00000"/>
                </a:solidFill>
                <a:uFill>
                  <a:solidFill>
                    <a:srgbClr val="ffffff"/>
                  </a:solidFill>
                </a:uFill>
                <a:latin typeface="Arial"/>
                <a:ea typeface="DejaVu Sans"/>
              </a:rPr>
              <a:t>sous 36 mois </a:t>
            </a:r>
            <a:r>
              <a:rPr lang="fr-FR" sz="2200" spc="-1" strike="noStrike">
                <a:solidFill>
                  <a:srgbClr val="000000"/>
                </a:solidFill>
                <a:uFill>
                  <a:solidFill>
                    <a:srgbClr val="ffffff"/>
                  </a:solidFill>
                </a:uFill>
                <a:latin typeface="Arial"/>
                <a:ea typeface="DejaVu Sans"/>
              </a:rPr>
              <a:t>suivant la réception des résultats du mesurage initial</a:t>
            </a:r>
            <a:endParaRPr lang="fr-FR" sz="1800" spc="-1" strike="noStrike">
              <a:solidFill>
                <a:srgbClr val="000000"/>
              </a:solidFill>
              <a:uFill>
                <a:solidFill>
                  <a:srgbClr val="ffffff"/>
                </a:solidFill>
              </a:uFill>
              <a:latin typeface="Arial"/>
            </a:endParaRPr>
          </a:p>
          <a:p>
            <a:pPr>
              <a:lnSpc>
                <a:spcPct val="100000"/>
              </a:lnSpc>
            </a:pPr>
            <a:r>
              <a:rPr lang="fr-FR" sz="2200" spc="-1" strike="noStrike">
                <a:solidFill>
                  <a:srgbClr val="c00000"/>
                </a:solidFill>
                <a:uFill>
                  <a:solidFill>
                    <a:srgbClr val="ffffff"/>
                  </a:solidFill>
                </a:uFill>
                <a:latin typeface="Arial"/>
                <a:ea typeface="DejaVu Sans"/>
              </a:rPr>
              <a:t>→ </a:t>
            </a:r>
            <a:r>
              <a:rPr i="1" lang="fr-FR" sz="1800" spc="-1" strike="noStrike">
                <a:solidFill>
                  <a:srgbClr val="000000"/>
                </a:solidFill>
                <a:uFill>
                  <a:solidFill>
                    <a:srgbClr val="ffffff"/>
                  </a:solidFill>
                </a:uFill>
                <a:latin typeface="Arial"/>
                <a:ea typeface="DejaVu Sans"/>
              </a:rPr>
              <a:t>un arrêté ministériel doit préciser la nature des actions à mettre en œuvre en cas de dépassement du niveau de </a:t>
            </a:r>
            <a:r>
              <a:rPr lang="fr-FR" sz="1800" spc="-1" strike="noStrike">
                <a:solidFill>
                  <a:srgbClr val="c00000"/>
                </a:solidFill>
                <a:uFill>
                  <a:solidFill>
                    <a:srgbClr val="ffffff"/>
                  </a:solidFill>
                </a:uFill>
                <a:latin typeface="Arial"/>
                <a:ea typeface="DejaVu Sans"/>
              </a:rPr>
              <a:t>300 Bq.m</a:t>
            </a:r>
            <a:r>
              <a:rPr lang="fr-FR" sz="1800" spc="-1" strike="noStrike" baseline="30000">
                <a:solidFill>
                  <a:srgbClr val="c00000"/>
                </a:solidFill>
                <a:uFill>
                  <a:solidFill>
                    <a:srgbClr val="ffffff"/>
                  </a:solidFill>
                </a:uFill>
                <a:latin typeface="Arial"/>
                <a:ea typeface="DejaVu Sans"/>
              </a:rPr>
              <a:t>-3</a:t>
            </a:r>
            <a:endParaRPr lang="fr-FR"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4" name="Picture 2" descr=""/>
          <p:cNvPicPr/>
          <p:nvPr/>
        </p:nvPicPr>
        <p:blipFill>
          <a:blip r:embed="rId1"/>
          <a:srcRect l="0" t="60580" r="0" b="2798"/>
          <a:stretch/>
        </p:blipFill>
        <p:spPr>
          <a:xfrm>
            <a:off x="0" y="4950360"/>
            <a:ext cx="10079640" cy="2608200"/>
          </a:xfrm>
          <a:prstGeom prst="rect">
            <a:avLst/>
          </a:prstGeom>
          <a:ln w="9360">
            <a:noFill/>
          </a:ln>
        </p:spPr>
      </p:pic>
      <p:sp>
        <p:nvSpPr>
          <p:cNvPr id="235"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C76B8001-7B01-464B-8AFE-5BFB7E20EC1F}"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36" name="CustomShape 2"/>
          <p:cNvSpPr/>
          <p:nvPr/>
        </p:nvSpPr>
        <p:spPr>
          <a:xfrm>
            <a:off x="199440" y="154080"/>
            <a:ext cx="9587880" cy="134820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Gestion du radon dans les ERP</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Enregistrement et information</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 R. 1333-35 du Code de la santé publique)</a:t>
            </a:r>
            <a:endParaRPr lang="fr-FR" sz="1800" spc="-1" strike="noStrike">
              <a:solidFill>
                <a:srgbClr val="000000"/>
              </a:solidFill>
              <a:uFill>
                <a:solidFill>
                  <a:srgbClr val="ffffff"/>
                </a:solidFill>
              </a:uFill>
              <a:latin typeface="Arial"/>
            </a:endParaRPr>
          </a:p>
        </p:txBody>
      </p:sp>
      <p:sp>
        <p:nvSpPr>
          <p:cNvPr id="237" name="CustomShape 3"/>
          <p:cNvSpPr/>
          <p:nvPr/>
        </p:nvSpPr>
        <p:spPr>
          <a:xfrm>
            <a:off x="614160" y="2033280"/>
            <a:ext cx="9173160" cy="4545360"/>
          </a:xfrm>
          <a:prstGeom prst="rect">
            <a:avLst/>
          </a:prstGeom>
          <a:noFill/>
          <a:ln w="9360">
            <a:noFill/>
          </a:ln>
        </p:spPr>
        <p:style>
          <a:lnRef idx="0"/>
          <a:fillRef idx="0"/>
          <a:effectRef idx="0"/>
          <a:fontRef idx="minor"/>
        </p:style>
        <p:txBody>
          <a:bodyPr lIns="100800" rIns="100800" tIns="50400" bIns="50400"/>
          <a:p>
            <a:pPr marL="504000" indent="-502920">
              <a:lnSpc>
                <a:spcPct val="100000"/>
              </a:lnSpc>
              <a:buClr>
                <a:srgbClr val="000000"/>
              </a:buClr>
              <a:buFont typeface="Arial"/>
              <a:buAutoNum type="arabicParenR"/>
            </a:pPr>
            <a:r>
              <a:rPr lang="fr-FR" sz="2200" spc="-1" strike="noStrike">
                <a:solidFill>
                  <a:srgbClr val="000000"/>
                </a:solidFill>
                <a:uFill>
                  <a:solidFill>
                    <a:srgbClr val="ffffff"/>
                  </a:solidFill>
                </a:uFill>
                <a:latin typeface="Calibri"/>
                <a:ea typeface="DejaVu Sans"/>
              </a:rPr>
              <a:t>Lorsque des mesurages d’activité volumique en radon ont été réalisés, le propriétaire conserve</a:t>
            </a:r>
            <a:r>
              <a:rPr lang="fr-FR" sz="2200" spc="-1" strike="noStrike">
                <a:solidFill>
                  <a:srgbClr val="0000ff"/>
                </a:solidFill>
                <a:uFill>
                  <a:solidFill>
                    <a:srgbClr val="ffffff"/>
                  </a:solidFill>
                </a:uFill>
                <a:latin typeface="Calibri"/>
                <a:ea typeface="DejaVu Sans"/>
              </a:rPr>
              <a:t> </a:t>
            </a:r>
            <a:r>
              <a:rPr lang="fr-FR" sz="2200" spc="-1" strike="noStrike">
                <a:solidFill>
                  <a:srgbClr val="c00000"/>
                </a:solidFill>
                <a:uFill>
                  <a:solidFill>
                    <a:srgbClr val="ffffff"/>
                  </a:solidFill>
                </a:uFill>
                <a:latin typeface="Calibri"/>
                <a:ea typeface="DejaVu Sans"/>
              </a:rPr>
              <a:t>les 2 derniers rapports d’intervention</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Arial"/>
              <a:buAutoNum type="arabicParenR"/>
            </a:pPr>
            <a:r>
              <a:rPr lang="fr-FR" sz="2200" spc="-1" strike="noStrike">
                <a:solidFill>
                  <a:srgbClr val="000000"/>
                </a:solidFill>
                <a:uFill>
                  <a:solidFill>
                    <a:srgbClr val="ffffff"/>
                  </a:solidFill>
                </a:uFill>
                <a:latin typeface="Calibri"/>
                <a:ea typeface="DejaVu Sans"/>
              </a:rPr>
              <a:t>Mise à disposition </a:t>
            </a:r>
            <a:r>
              <a:rPr lang="fr-FR" sz="2200" spc="-1" strike="noStrike">
                <a:solidFill>
                  <a:srgbClr val="0000ff"/>
                </a:solidFill>
                <a:uFill>
                  <a:solidFill>
                    <a:srgbClr val="ffffff"/>
                  </a:solidFill>
                </a:uFill>
                <a:latin typeface="Calibri"/>
                <a:ea typeface="DejaVu Sans"/>
              </a:rPr>
              <a:t>des</a:t>
            </a:r>
            <a:r>
              <a:rPr lang="fr-FR" sz="2200" spc="-1" strike="noStrike">
                <a:solidFill>
                  <a:srgbClr val="000000"/>
                </a:solidFill>
                <a:uFill>
                  <a:solidFill>
                    <a:srgbClr val="ffffff"/>
                  </a:solidFill>
                </a:uFill>
                <a:latin typeface="Calibri"/>
                <a:ea typeface="DejaVu Sans"/>
              </a:rPr>
              <a:t> </a:t>
            </a:r>
            <a:r>
              <a:rPr lang="fr-FR" sz="2200" spc="-1" strike="noStrike">
                <a:solidFill>
                  <a:srgbClr val="0000ff"/>
                </a:solidFill>
                <a:uFill>
                  <a:solidFill>
                    <a:srgbClr val="ffffff"/>
                  </a:solidFill>
                </a:uFill>
                <a:latin typeface="Calibri"/>
                <a:ea typeface="DejaVu Sans"/>
              </a:rPr>
              <a:t>agents de l’Etat dont agents ASN et ARS</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Arial"/>
              <a:buAutoNum type="arabicParenR"/>
            </a:pPr>
            <a:r>
              <a:rPr lang="fr-FR" sz="2200" spc="-1" strike="noStrike">
                <a:solidFill>
                  <a:srgbClr val="000000"/>
                </a:solidFill>
                <a:uFill>
                  <a:solidFill>
                    <a:srgbClr val="ffffff"/>
                  </a:solidFill>
                </a:uFill>
                <a:latin typeface="Calibri"/>
                <a:ea typeface="DejaVu Sans"/>
              </a:rPr>
              <a:t>En cas de changement de propriétaire, transmission au nouveau propriétaire</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Arial"/>
              <a:buAutoNum type="arabicParenR"/>
            </a:pPr>
            <a:r>
              <a:rPr lang="fr-FR" sz="2200" spc="-1" strike="noStrike">
                <a:solidFill>
                  <a:srgbClr val="000000"/>
                </a:solidFill>
                <a:uFill>
                  <a:solidFill>
                    <a:srgbClr val="ffffff"/>
                  </a:solidFill>
                </a:uFill>
                <a:latin typeface="Calibri"/>
                <a:ea typeface="DejaVu Sans"/>
              </a:rPr>
              <a:t>Le propriétaire informe le Préfet des résultats </a:t>
            </a:r>
            <a:r>
              <a:rPr lang="fr-FR" sz="2200" spc="-1" strike="noStrike">
                <a:solidFill>
                  <a:srgbClr val="c00000"/>
                </a:solidFill>
                <a:uFill>
                  <a:solidFill>
                    <a:srgbClr val="ffffff"/>
                  </a:solidFill>
                </a:uFill>
                <a:latin typeface="Calibri"/>
                <a:ea typeface="DejaVu Sans"/>
              </a:rPr>
              <a:t>dans le délai d’ 1 mois </a:t>
            </a:r>
            <a:r>
              <a:rPr lang="fr-FR" sz="2200" spc="-1" strike="noStrike">
                <a:solidFill>
                  <a:srgbClr val="000000"/>
                </a:solidFill>
                <a:uFill>
                  <a:solidFill>
                    <a:srgbClr val="ffffff"/>
                  </a:solidFill>
                </a:uFill>
                <a:latin typeface="Calibri"/>
                <a:ea typeface="DejaVu Sans"/>
              </a:rPr>
              <a:t>suivant leur réception </a:t>
            </a:r>
            <a:r>
              <a:rPr lang="fr-FR" sz="2200" spc="-1" strike="noStrike">
                <a:solidFill>
                  <a:srgbClr val="c00000"/>
                </a:solidFill>
                <a:uFill>
                  <a:solidFill>
                    <a:srgbClr val="ffffff"/>
                  </a:solidFill>
                </a:uFill>
                <a:latin typeface="Calibri"/>
                <a:ea typeface="DejaVu Sans"/>
              </a:rPr>
              <a:t>si nécessité expertise</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Arial"/>
              <a:buAutoNum type="arabicParenR"/>
            </a:pPr>
            <a:r>
              <a:rPr lang="fr-FR" sz="2200" spc="-1" strike="noStrike">
                <a:solidFill>
                  <a:srgbClr val="000000"/>
                </a:solidFill>
                <a:uFill>
                  <a:solidFill>
                    <a:srgbClr val="ffffff"/>
                  </a:solidFill>
                </a:uFill>
                <a:latin typeface="Calibri"/>
                <a:ea typeface="DejaVu Sans"/>
              </a:rPr>
              <a:t>Le propriétaire informe </a:t>
            </a:r>
            <a:r>
              <a:rPr lang="fr-FR" sz="2200" spc="-1" strike="noStrike">
                <a:solidFill>
                  <a:srgbClr val="c00000"/>
                </a:solidFill>
                <a:uFill>
                  <a:solidFill>
                    <a:srgbClr val="ffffff"/>
                  </a:solidFill>
                </a:uFill>
                <a:latin typeface="Calibri"/>
                <a:ea typeface="DejaVu Sans"/>
              </a:rPr>
              <a:t>les personnes qui fréquentent l’établissement</a:t>
            </a:r>
            <a:r>
              <a:rPr lang="fr-FR" sz="2200" spc="-1" strike="noStrike">
                <a:solidFill>
                  <a:srgbClr val="000000"/>
                </a:solidFill>
                <a:uFill>
                  <a:solidFill>
                    <a:srgbClr val="ffffff"/>
                  </a:solidFill>
                </a:uFill>
                <a:latin typeface="Calibri"/>
                <a:ea typeface="DejaVu Sans"/>
              </a:rPr>
              <a:t> des résultats des mesurages réalisés, </a:t>
            </a:r>
            <a:r>
              <a:rPr lang="fr-FR" sz="2200" spc="-1" strike="noStrike">
                <a:solidFill>
                  <a:srgbClr val="c00000"/>
                </a:solidFill>
                <a:uFill>
                  <a:solidFill>
                    <a:srgbClr val="ffffff"/>
                  </a:solidFill>
                </a:uFill>
                <a:latin typeface="Calibri"/>
                <a:ea typeface="DejaVu Sans"/>
              </a:rPr>
              <a:t>dans le délai d’1 mois</a:t>
            </a:r>
            <a:r>
              <a:rPr lang="fr-FR" sz="2200" spc="-1" strike="noStrike">
                <a:solidFill>
                  <a:srgbClr val="000000"/>
                </a:solidFill>
                <a:uFill>
                  <a:solidFill>
                    <a:srgbClr val="ffffff"/>
                  </a:solidFill>
                </a:uFill>
                <a:latin typeface="Calibri"/>
                <a:ea typeface="DejaVu Sans"/>
              </a:rPr>
              <a:t> suivant leur réception</a:t>
            </a:r>
            <a:endParaRPr lang="fr-FR" sz="1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1944720" y="301680"/>
            <a:ext cx="7845840" cy="1261440"/>
          </a:xfrm>
          <a:prstGeom prst="rect">
            <a:avLst/>
          </a:prstGeom>
          <a:noFill/>
          <a:ln>
            <a:noFill/>
          </a:ln>
        </p:spPr>
        <p:style>
          <a:lnRef idx="0"/>
          <a:fillRef idx="0"/>
          <a:effectRef idx="0"/>
          <a:fontRef idx="minor"/>
        </p:style>
      </p:sp>
      <p:sp>
        <p:nvSpPr>
          <p:cNvPr id="186"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endParaRPr lang="fr-FR" sz="1800" spc="-1" strike="noStrike">
              <a:solidFill>
                <a:srgbClr val="000000"/>
              </a:solidFill>
              <a:uFill>
                <a:solidFill>
                  <a:srgbClr val="ffffff"/>
                </a:solidFill>
              </a:uFill>
              <a:latin typeface="Arial"/>
            </a:endParaRPr>
          </a:p>
          <a:p>
            <a:pPr algn="ctr">
              <a:lnSpc>
                <a:spcPct val="100000"/>
              </a:lnSpc>
            </a:pPr>
            <a:r>
              <a:rPr b="1" lang="fr-FR" sz="4000" spc="-1" strike="noStrike">
                <a:solidFill>
                  <a:srgbClr val="000000"/>
                </a:solidFill>
                <a:uFill>
                  <a:solidFill>
                    <a:srgbClr val="ffffff"/>
                  </a:solidFill>
                </a:uFill>
                <a:latin typeface="Calibri"/>
                <a:ea typeface="Microsoft YaHei"/>
              </a:rPr>
              <a:t> </a:t>
            </a:r>
            <a:r>
              <a:rPr b="1" lang="fr-FR" sz="4000" spc="-1" strike="noStrike">
                <a:solidFill>
                  <a:srgbClr val="000000"/>
                </a:solidFill>
                <a:uFill>
                  <a:solidFill>
                    <a:srgbClr val="ffffff"/>
                  </a:solidFill>
                </a:uFill>
                <a:latin typeface="Calibri"/>
                <a:ea typeface="Microsoft YaHei"/>
              </a:rPr>
              <a:t>Xavier BONNET </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Maire de CLISSON  </a:t>
            </a:r>
            <a:endParaRPr lang="fr-FR" sz="1800" spc="-1" strike="noStrike">
              <a:solidFill>
                <a:srgbClr val="000000"/>
              </a:solidFill>
              <a:uFill>
                <a:solidFill>
                  <a:srgbClr val="ffffff"/>
                </a:solidFill>
              </a:uFill>
              <a:latin typeface="Arial"/>
            </a:endParaRPr>
          </a:p>
        </p:txBody>
      </p:sp>
    </p:spTree>
  </p:cSld>
  <p:transition spd="slow">
    <p:pull dir="ld"/>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8" name="Picture 2" descr=""/>
          <p:cNvPicPr/>
          <p:nvPr/>
        </p:nvPicPr>
        <p:blipFill>
          <a:blip r:embed="rId1"/>
          <a:srcRect l="0" t="60580" r="0" b="2798"/>
          <a:stretch/>
        </p:blipFill>
        <p:spPr>
          <a:xfrm>
            <a:off x="0" y="4950360"/>
            <a:ext cx="10079640" cy="2608200"/>
          </a:xfrm>
          <a:prstGeom prst="rect">
            <a:avLst/>
          </a:prstGeom>
          <a:ln w="9360">
            <a:noFill/>
          </a:ln>
        </p:spPr>
      </p:pic>
      <p:sp>
        <p:nvSpPr>
          <p:cNvPr id="239"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1F056105-BB78-4B80-9EEE-B149488CD6E9}"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40" name="CustomShape 2"/>
          <p:cNvSpPr/>
          <p:nvPr/>
        </p:nvSpPr>
        <p:spPr>
          <a:xfrm>
            <a:off x="199440" y="154080"/>
            <a:ext cx="9587880" cy="174168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Gestion du radon dans les ERP (1/2)</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Agrément </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 R. 1333-36 du Code de la santé publique)</a:t>
            </a:r>
            <a:endParaRPr lang="fr-FR" sz="1800" spc="-1" strike="noStrike">
              <a:solidFill>
                <a:srgbClr val="000000"/>
              </a:solidFill>
              <a:uFill>
                <a:solidFill>
                  <a:srgbClr val="ffffff"/>
                </a:solidFill>
              </a:uFill>
              <a:latin typeface="Arial"/>
            </a:endParaRPr>
          </a:p>
        </p:txBody>
      </p:sp>
      <p:sp>
        <p:nvSpPr>
          <p:cNvPr id="241" name="CustomShape 3"/>
          <p:cNvSpPr/>
          <p:nvPr/>
        </p:nvSpPr>
        <p:spPr>
          <a:xfrm>
            <a:off x="1064160" y="2290680"/>
            <a:ext cx="7858800" cy="4104360"/>
          </a:xfrm>
          <a:prstGeom prst="rect">
            <a:avLst/>
          </a:prstGeom>
          <a:noFill/>
          <a:ln w="9360">
            <a:noFill/>
          </a:ln>
        </p:spPr>
        <p:style>
          <a:lnRef idx="0"/>
          <a:fillRef idx="0"/>
          <a:effectRef idx="0"/>
          <a:fontRef idx="minor"/>
        </p:style>
        <p:txBody>
          <a:bodyPr lIns="100800" rIns="100800" tIns="50400" bIns="50400"/>
          <a:p>
            <a:pPr marL="504000" indent="-502920">
              <a:lnSpc>
                <a:spcPct val="100000"/>
              </a:lnSpc>
              <a:buClr>
                <a:srgbClr val="0000ff"/>
              </a:buClr>
              <a:buFont typeface="Arial"/>
              <a:buAutoNum type="arabicParenR"/>
            </a:pPr>
            <a:r>
              <a:rPr lang="fr-FR" sz="2200" spc="-1" strike="noStrike">
                <a:solidFill>
                  <a:srgbClr val="0000ff"/>
                </a:solidFill>
                <a:uFill>
                  <a:solidFill>
                    <a:srgbClr val="ffffff"/>
                  </a:solidFill>
                </a:uFill>
                <a:latin typeface="Calibri"/>
                <a:ea typeface="DejaVu Sans"/>
              </a:rPr>
              <a:t>L’IRSN ou les organismes agréés par l’ASN réalisent : </a:t>
            </a:r>
            <a:endParaRPr lang="fr-FR" sz="1800" spc="-1" strike="noStrike">
              <a:solidFill>
                <a:srgbClr val="000000"/>
              </a:solidFill>
              <a:uFill>
                <a:solidFill>
                  <a:srgbClr val="ffffff"/>
                </a:solidFill>
              </a:uFill>
              <a:latin typeface="Arial"/>
            </a:endParaRPr>
          </a:p>
          <a:p>
            <a:pPr marL="504000" indent="-502920">
              <a:lnSpc>
                <a:spcPct val="100000"/>
              </a:lnSpc>
              <a:buClr>
                <a:srgbClr val="c00000"/>
              </a:buClr>
              <a:buFont typeface="Wingdings" charset="2"/>
              <a:buChar char=""/>
            </a:pPr>
            <a:r>
              <a:rPr lang="fr-FR" sz="2200" spc="-1" strike="noStrike">
                <a:solidFill>
                  <a:srgbClr val="c00000"/>
                </a:solidFill>
                <a:uFill>
                  <a:solidFill>
                    <a:srgbClr val="ffffff"/>
                  </a:solidFill>
                </a:uFill>
                <a:latin typeface="Calibri"/>
                <a:ea typeface="DejaVu Sans"/>
              </a:rPr>
              <a:t>Mesurages de l’activité volumique en radon </a:t>
            </a:r>
            <a:r>
              <a:rPr lang="fr-FR" sz="2200" spc="-1" strike="noStrike">
                <a:solidFill>
                  <a:srgbClr val="000000"/>
                </a:solidFill>
                <a:uFill>
                  <a:solidFill>
                    <a:srgbClr val="ffffff"/>
                  </a:solidFill>
                </a:uFill>
                <a:latin typeface="Calibri"/>
                <a:ea typeface="DejaVu Sans"/>
              </a:rPr>
              <a:t>(ils font appel aux organismes accrédités COFRAC pour l’analyse des dosimètres)</a:t>
            </a:r>
            <a:endParaRPr lang="fr-FR" sz="1800" spc="-1" strike="noStrike">
              <a:solidFill>
                <a:srgbClr val="000000"/>
              </a:solidFill>
              <a:uFill>
                <a:solidFill>
                  <a:srgbClr val="ffffff"/>
                </a:solidFill>
              </a:uFill>
              <a:latin typeface="Arial"/>
            </a:endParaRPr>
          </a:p>
          <a:p>
            <a:pPr marL="504000" indent="-502920">
              <a:lnSpc>
                <a:spcPct val="100000"/>
              </a:lnSpc>
              <a:buClr>
                <a:srgbClr val="c00000"/>
              </a:buClr>
              <a:buFont typeface="Wingdings" charset="2"/>
              <a:buChar char=""/>
            </a:pPr>
            <a:r>
              <a:rPr lang="fr-FR" sz="2200" spc="-1" strike="noStrike">
                <a:solidFill>
                  <a:srgbClr val="c00000"/>
                </a:solidFill>
                <a:uFill>
                  <a:solidFill>
                    <a:srgbClr val="ffffff"/>
                  </a:solidFill>
                </a:uFill>
                <a:latin typeface="Calibri"/>
                <a:ea typeface="DejaVu Sans"/>
              </a:rPr>
              <a:t>Contrôles de l’efficacité des actions correctives et des travaux</a:t>
            </a:r>
            <a:endParaRPr lang="fr-FR" sz="1800" spc="-1" strike="noStrike">
              <a:solidFill>
                <a:srgbClr val="000000"/>
              </a:solidFill>
              <a:uFill>
                <a:solidFill>
                  <a:srgbClr val="ffffff"/>
                </a:solidFill>
              </a:uFill>
              <a:latin typeface="Arial"/>
            </a:endParaRPr>
          </a:p>
          <a:p>
            <a:pPr marL="504000" indent="-502920">
              <a:lnSpc>
                <a:spcPct val="100000"/>
              </a:lnSpc>
              <a:buClr>
                <a:srgbClr val="c00000"/>
              </a:buClr>
              <a:buFont typeface="Wingdings" charset="2"/>
              <a:buChar char=""/>
            </a:pPr>
            <a:r>
              <a:rPr lang="fr-FR" sz="2200" spc="-1" strike="noStrike">
                <a:solidFill>
                  <a:srgbClr val="c00000"/>
                </a:solidFill>
                <a:uFill>
                  <a:solidFill>
                    <a:srgbClr val="ffffff"/>
                  </a:solidFill>
                </a:uFill>
                <a:latin typeface="Calibri"/>
                <a:ea typeface="DejaVu Sans"/>
              </a:rPr>
              <a:t>Mesurages supplémentaires pour identifier les sources et les voies d’entrée et de transfert du radon dans le bâtiment</a:t>
            </a:r>
            <a:endParaRPr lang="fr-FR" sz="1800" spc="-1" strike="noStrike">
              <a:solidFill>
                <a:srgbClr val="000000"/>
              </a:solidFill>
              <a:uFill>
                <a:solidFill>
                  <a:srgbClr val="ffffff"/>
                </a:solidFill>
              </a:uFill>
              <a:latin typeface="Arial"/>
            </a:endParaRPr>
          </a:p>
        </p:txBody>
      </p:sp>
      <p:sp>
        <p:nvSpPr>
          <p:cNvPr id="242" name="CustomShape 4"/>
          <p:cNvSpPr/>
          <p:nvPr/>
        </p:nvSpPr>
        <p:spPr>
          <a:xfrm>
            <a:off x="1064160" y="6256080"/>
            <a:ext cx="7858800" cy="435600"/>
          </a:xfrm>
          <a:prstGeom prst="rect">
            <a:avLst/>
          </a:prstGeom>
          <a:noFill/>
          <a:ln w="9360">
            <a:noFill/>
          </a:ln>
        </p:spPr>
        <p:style>
          <a:lnRef idx="0"/>
          <a:fillRef idx="0"/>
          <a:effectRef idx="0"/>
          <a:fontRef idx="minor"/>
        </p:style>
        <p:txBody>
          <a:bodyPr lIns="100800" rIns="100800" tIns="50400" bIns="50400"/>
          <a:p>
            <a:pPr>
              <a:lnSpc>
                <a:spcPct val="100000"/>
              </a:lnSpc>
            </a:pPr>
            <a:r>
              <a:rPr lang="fr-FR" sz="2200" spc="-1" strike="noStrike">
                <a:solidFill>
                  <a:srgbClr val="000000"/>
                </a:solidFill>
                <a:uFill>
                  <a:solidFill>
                    <a:srgbClr val="ffffff"/>
                  </a:solidFill>
                </a:uFill>
                <a:latin typeface="Calibri"/>
                <a:ea typeface="DejaVu Sans"/>
              </a:rPr>
              <a:t>2) </a:t>
            </a:r>
            <a:r>
              <a:rPr lang="fr-FR" sz="2200" spc="-1" strike="noStrike">
                <a:solidFill>
                  <a:srgbClr val="c00000"/>
                </a:solidFill>
                <a:uFill>
                  <a:solidFill>
                    <a:srgbClr val="ffffff"/>
                  </a:solidFill>
                </a:uFill>
                <a:latin typeface="Calibri"/>
                <a:ea typeface="DejaVu Sans"/>
              </a:rPr>
              <a:t>Une décision ASN fixe les conditions d’agrément des organismes</a:t>
            </a:r>
            <a:endParaRPr lang="fr-FR"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43" name="Picture 2" descr=""/>
          <p:cNvPicPr/>
          <p:nvPr/>
        </p:nvPicPr>
        <p:blipFill>
          <a:blip r:embed="rId1"/>
          <a:srcRect l="0" t="60580" r="0" b="2798"/>
          <a:stretch/>
        </p:blipFill>
        <p:spPr>
          <a:xfrm>
            <a:off x="0" y="4950360"/>
            <a:ext cx="10079640" cy="2608200"/>
          </a:xfrm>
          <a:prstGeom prst="rect">
            <a:avLst/>
          </a:prstGeom>
          <a:ln w="9360">
            <a:noFill/>
          </a:ln>
        </p:spPr>
      </p:pic>
      <p:sp>
        <p:nvSpPr>
          <p:cNvPr id="244"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F0EE563D-1175-42B8-9747-C848152F9003}"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45" name="CustomShape 2"/>
          <p:cNvSpPr/>
          <p:nvPr/>
        </p:nvSpPr>
        <p:spPr>
          <a:xfrm>
            <a:off x="199440" y="154080"/>
            <a:ext cx="9587880" cy="131472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Gestion du radon dans les ERP (2/2)</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Agrément </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 R. 1333-36 du Code de la santé publique)</a:t>
            </a:r>
            <a:endParaRPr lang="fr-FR" sz="1800" spc="-1" strike="noStrike">
              <a:solidFill>
                <a:srgbClr val="000000"/>
              </a:solidFill>
              <a:uFill>
                <a:solidFill>
                  <a:srgbClr val="ffffff"/>
                </a:solidFill>
              </a:uFill>
              <a:latin typeface="Arial"/>
            </a:endParaRPr>
          </a:p>
        </p:txBody>
      </p:sp>
      <p:sp>
        <p:nvSpPr>
          <p:cNvPr id="246" name="CustomShape 3"/>
          <p:cNvSpPr/>
          <p:nvPr/>
        </p:nvSpPr>
        <p:spPr>
          <a:xfrm>
            <a:off x="1179720" y="2234520"/>
            <a:ext cx="7960320" cy="4010760"/>
          </a:xfrm>
          <a:prstGeom prst="rect">
            <a:avLst/>
          </a:prstGeom>
          <a:noFill/>
          <a:ln>
            <a:noFill/>
          </a:ln>
        </p:spPr>
        <p:style>
          <a:lnRef idx="0"/>
          <a:fillRef idx="0"/>
          <a:effectRef idx="0"/>
          <a:fontRef idx="minor"/>
        </p:style>
        <p:txBody>
          <a:bodyPr lIns="100800" rIns="100800" tIns="50400" bIns="50400"/>
          <a:p>
            <a:pPr>
              <a:lnSpc>
                <a:spcPct val="100000"/>
              </a:lnSpc>
            </a:pPr>
            <a:r>
              <a:rPr lang="fr-FR" sz="2200" spc="-1" strike="noStrike">
                <a:solidFill>
                  <a:srgbClr val="000000"/>
                </a:solidFill>
                <a:uFill>
                  <a:solidFill>
                    <a:srgbClr val="ffffff"/>
                  </a:solidFill>
                </a:uFill>
                <a:latin typeface="Arial"/>
                <a:ea typeface="DejaVu Sans"/>
              </a:rPr>
              <a:t>3) Les organismes établissent </a:t>
            </a:r>
            <a:r>
              <a:rPr lang="fr-FR" sz="2200" spc="-1" strike="noStrike">
                <a:solidFill>
                  <a:srgbClr val="c00000"/>
                </a:solidFill>
                <a:uFill>
                  <a:solidFill>
                    <a:srgbClr val="ffffff"/>
                  </a:solidFill>
                </a:uFill>
                <a:latin typeface="Arial"/>
                <a:ea typeface="DejaVu Sans"/>
              </a:rPr>
              <a:t>un rapport d’intervention </a:t>
            </a:r>
            <a:r>
              <a:rPr lang="fr-FR" sz="2200" spc="-1" strike="noStrike">
                <a:solidFill>
                  <a:srgbClr val="000000"/>
                </a:solidFill>
                <a:uFill>
                  <a:solidFill>
                    <a:srgbClr val="ffffff"/>
                  </a:solidFill>
                </a:uFill>
                <a:latin typeface="Arial"/>
                <a:ea typeface="DejaVu Sans"/>
              </a:rPr>
              <a:t>pour chaque prestations</a:t>
            </a:r>
            <a:endParaRPr lang="fr-FR" sz="1800" spc="-1" strike="noStrike">
              <a:solidFill>
                <a:srgbClr val="000000"/>
              </a:solidFill>
              <a:uFill>
                <a:solidFill>
                  <a:srgbClr val="ffffff"/>
                </a:solidFill>
              </a:uFill>
              <a:latin typeface="Arial"/>
            </a:endParaRPr>
          </a:p>
          <a:p>
            <a:pPr marL="378000" indent="-376920">
              <a:lnSpc>
                <a:spcPct val="100000"/>
              </a:lnSpc>
              <a:buClr>
                <a:srgbClr val="000000"/>
              </a:buClr>
              <a:buFont typeface="Wingdings" charset="2"/>
              <a:buChar char=""/>
            </a:pPr>
            <a:r>
              <a:rPr lang="fr-FR" sz="2200" spc="-1" strike="noStrike">
                <a:solidFill>
                  <a:srgbClr val="000000"/>
                </a:solidFill>
                <a:uFill>
                  <a:solidFill>
                    <a:srgbClr val="ffffff"/>
                  </a:solidFill>
                </a:uFill>
                <a:latin typeface="Arial"/>
                <a:ea typeface="DejaVu Sans"/>
              </a:rPr>
              <a:t>Transmission au propriétaire </a:t>
            </a:r>
            <a:r>
              <a:rPr lang="fr-FR" sz="2200" spc="-1" strike="noStrike">
                <a:solidFill>
                  <a:srgbClr val="c00000"/>
                </a:solidFill>
                <a:uFill>
                  <a:solidFill>
                    <a:srgbClr val="ffffff"/>
                  </a:solidFill>
                </a:uFill>
                <a:latin typeface="Arial"/>
                <a:ea typeface="DejaVu Sans"/>
              </a:rPr>
              <a:t>dans un délai de 2 mois </a:t>
            </a:r>
            <a:r>
              <a:rPr lang="fr-FR" sz="2200" spc="-1" strike="noStrike">
                <a:solidFill>
                  <a:srgbClr val="000000"/>
                </a:solidFill>
                <a:uFill>
                  <a:solidFill>
                    <a:srgbClr val="ffffff"/>
                  </a:solidFill>
                </a:uFill>
                <a:latin typeface="Arial"/>
                <a:ea typeface="DejaVu Sans"/>
              </a:rPr>
              <a:t>suivant la réception du rapport d’analyse</a:t>
            </a:r>
            <a:endParaRPr lang="fr-FR" sz="1800" spc="-1" strike="noStrike">
              <a:solidFill>
                <a:srgbClr val="000000"/>
              </a:solidFill>
              <a:uFill>
                <a:solidFill>
                  <a:srgbClr val="ffffff"/>
                </a:solidFill>
              </a:uFill>
              <a:latin typeface="Arial"/>
            </a:endParaRPr>
          </a:p>
          <a:p>
            <a:pPr marL="378000" indent="-376920">
              <a:lnSpc>
                <a:spcPct val="100000"/>
              </a:lnSpc>
              <a:buClr>
                <a:srgbClr val="000000"/>
              </a:buClr>
              <a:buFont typeface="Wingdings" charset="2"/>
              <a:buChar char=""/>
            </a:pPr>
            <a:r>
              <a:rPr lang="fr-FR" sz="2200" spc="-1" strike="noStrike">
                <a:solidFill>
                  <a:srgbClr val="000000"/>
                </a:solidFill>
                <a:uFill>
                  <a:solidFill>
                    <a:srgbClr val="ffffff"/>
                  </a:solidFill>
                </a:uFill>
                <a:latin typeface="Arial"/>
                <a:ea typeface="DejaVu Sans"/>
              </a:rPr>
              <a:t>Ce rapport est assorti de la mention du niveau de référence et accompagné d’une </a:t>
            </a:r>
            <a:r>
              <a:rPr lang="fr-FR" sz="2200" spc="-1" strike="noStrike">
                <a:solidFill>
                  <a:srgbClr val="c00000"/>
                </a:solidFill>
                <a:uFill>
                  <a:solidFill>
                    <a:srgbClr val="ffffff"/>
                  </a:solidFill>
                </a:uFill>
                <a:latin typeface="Arial"/>
                <a:ea typeface="DejaVu Sans"/>
              </a:rPr>
              <a:t>fiche d’information en cas de dépassement de ce niveau</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2200" spc="-1" strike="noStrike">
                <a:solidFill>
                  <a:srgbClr val="000000"/>
                </a:solidFill>
                <a:uFill>
                  <a:solidFill>
                    <a:srgbClr val="ffffff"/>
                  </a:solidFill>
                </a:uFill>
                <a:latin typeface="Arial"/>
                <a:ea typeface="DejaVu Sans"/>
              </a:rPr>
              <a:t>4)  Transmission, par l’IRSN et les organismes agréés, </a:t>
            </a:r>
            <a:r>
              <a:rPr lang="fr-FR" sz="2200" spc="-1" strike="noStrike">
                <a:solidFill>
                  <a:srgbClr val="c00000"/>
                </a:solidFill>
                <a:uFill>
                  <a:solidFill>
                    <a:srgbClr val="ffffff"/>
                  </a:solidFill>
                </a:uFill>
                <a:latin typeface="Arial"/>
                <a:ea typeface="DejaVu Sans"/>
              </a:rPr>
              <a:t>à l’ASN </a:t>
            </a:r>
            <a:r>
              <a:rPr lang="fr-FR" sz="2200" spc="-1" strike="noStrike">
                <a:solidFill>
                  <a:srgbClr val="000000"/>
                </a:solidFill>
                <a:uFill>
                  <a:solidFill>
                    <a:srgbClr val="ffffff"/>
                  </a:solidFill>
                </a:uFill>
                <a:latin typeface="Arial"/>
                <a:ea typeface="DejaVu Sans"/>
              </a:rPr>
              <a:t>des résultats des mesurages réalisés</a:t>
            </a:r>
            <a:endParaRPr lang="fr-FR" sz="18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47" name="Picture 2" descr=""/>
          <p:cNvPicPr/>
          <p:nvPr/>
        </p:nvPicPr>
        <p:blipFill>
          <a:blip r:embed="rId1"/>
          <a:srcRect l="0" t="60580" r="0" b="2798"/>
          <a:stretch/>
        </p:blipFill>
        <p:spPr>
          <a:xfrm>
            <a:off x="0" y="4950360"/>
            <a:ext cx="10079640" cy="2608200"/>
          </a:xfrm>
          <a:prstGeom prst="rect">
            <a:avLst/>
          </a:prstGeom>
          <a:ln w="9360">
            <a:noFill/>
          </a:ln>
        </p:spPr>
      </p:pic>
      <p:sp>
        <p:nvSpPr>
          <p:cNvPr id="248"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81764D7B-2B61-4F7A-920A-903B0BE02E05}"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49" name="CustomShape 2"/>
          <p:cNvSpPr/>
          <p:nvPr/>
        </p:nvSpPr>
        <p:spPr>
          <a:xfrm>
            <a:off x="1611360" y="503280"/>
            <a:ext cx="8175960" cy="138564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Gestion du radon dans les ERP</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0070c0"/>
                </a:solidFill>
                <a:uFill>
                  <a:solidFill>
                    <a:srgbClr val="ffffff"/>
                  </a:solidFill>
                </a:uFill>
                <a:latin typeface="Arial"/>
                <a:ea typeface="DejaVu Sans"/>
              </a:rPr>
              <a:t>(article 36  du décret n° 2018-434 du 4 juin 2018  portant diverses dispositions en matière nucléaire</a:t>
            </a:r>
            <a:endParaRPr lang="fr-FR" sz="1800" spc="-1" strike="noStrike">
              <a:solidFill>
                <a:srgbClr val="000000"/>
              </a:solidFill>
              <a:uFill>
                <a:solidFill>
                  <a:srgbClr val="ffffff"/>
                </a:solidFill>
              </a:uFill>
              <a:latin typeface="Arial"/>
            </a:endParaRPr>
          </a:p>
          <a:p>
            <a:pPr algn="ctr">
              <a:lnSpc>
                <a:spcPct val="100000"/>
              </a:lnSpc>
            </a:pPr>
            <a:r>
              <a:rPr b="1" lang="fr-FR" sz="2200" spc="-1" strike="noStrike">
                <a:solidFill>
                  <a:srgbClr val="c00000"/>
                </a:solidFill>
                <a:uFill>
                  <a:solidFill>
                    <a:srgbClr val="ffffff"/>
                  </a:solidFill>
                </a:uFill>
                <a:latin typeface="Arial"/>
                <a:ea typeface="DejaVu Sans"/>
              </a:rPr>
              <a:t>Dispositions transitoires</a:t>
            </a:r>
            <a:endParaRPr lang="fr-FR" sz="1800" spc="-1" strike="noStrike">
              <a:solidFill>
                <a:srgbClr val="000000"/>
              </a:solidFill>
              <a:uFill>
                <a:solidFill>
                  <a:srgbClr val="ffffff"/>
                </a:solidFill>
              </a:uFill>
              <a:latin typeface="Arial"/>
            </a:endParaRPr>
          </a:p>
        </p:txBody>
      </p:sp>
      <p:sp>
        <p:nvSpPr>
          <p:cNvPr id="250" name="CustomShape 3"/>
          <p:cNvSpPr/>
          <p:nvPr/>
        </p:nvSpPr>
        <p:spPr>
          <a:xfrm>
            <a:off x="700200" y="2260800"/>
            <a:ext cx="8268120" cy="4739400"/>
          </a:xfrm>
          <a:prstGeom prst="rect">
            <a:avLst/>
          </a:prstGeom>
          <a:noFill/>
          <a:ln w="9360">
            <a:noFill/>
          </a:ln>
        </p:spPr>
        <p:style>
          <a:lnRef idx="0"/>
          <a:fillRef idx="0"/>
          <a:effectRef idx="0"/>
          <a:fontRef idx="minor"/>
        </p:style>
        <p:txBody>
          <a:bodyPr lIns="100800" rIns="100800" tIns="50400" bIns="50400"/>
          <a:p>
            <a:pPr marL="504000" indent="-502920">
              <a:lnSpc>
                <a:spcPct val="100000"/>
              </a:lnSpc>
              <a:buClr>
                <a:srgbClr val="c00000"/>
              </a:buClr>
              <a:buFont typeface="Arial"/>
              <a:buAutoNum type="arabicParenR"/>
            </a:pPr>
            <a:r>
              <a:rPr lang="fr-FR" sz="2200" spc="-1" strike="noStrike">
                <a:solidFill>
                  <a:srgbClr val="c00000"/>
                </a:solidFill>
                <a:uFill>
                  <a:solidFill>
                    <a:srgbClr val="ffffff"/>
                  </a:solidFill>
                </a:uFill>
                <a:latin typeface="Calibri"/>
                <a:ea typeface="DejaVu Sans"/>
              </a:rPr>
              <a:t>Le mesurage de l’activité volumique du radon dans les ERP est réalisé avant le 1</a:t>
            </a:r>
            <a:r>
              <a:rPr lang="fr-FR" sz="2200" spc="-1" strike="noStrike" baseline="30000">
                <a:solidFill>
                  <a:srgbClr val="c00000"/>
                </a:solidFill>
                <a:uFill>
                  <a:solidFill>
                    <a:srgbClr val="ffffff"/>
                  </a:solidFill>
                </a:uFill>
                <a:latin typeface="Calibri"/>
                <a:ea typeface="DejaVu Sans"/>
              </a:rPr>
              <a:t>er</a:t>
            </a:r>
            <a:r>
              <a:rPr lang="fr-FR" sz="2200" spc="-1" strike="noStrike">
                <a:solidFill>
                  <a:srgbClr val="c00000"/>
                </a:solidFill>
                <a:uFill>
                  <a:solidFill>
                    <a:srgbClr val="ffffff"/>
                  </a:solidFill>
                </a:uFill>
                <a:latin typeface="Calibri"/>
                <a:ea typeface="DejaVu Sans"/>
              </a:rPr>
              <a:t>/07/2020</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Arial"/>
              <a:buAutoNum type="arabicParenR"/>
            </a:pPr>
            <a:r>
              <a:rPr lang="fr-FR" sz="2200" spc="-1" strike="noStrike">
                <a:solidFill>
                  <a:srgbClr val="000000"/>
                </a:solidFill>
                <a:uFill>
                  <a:solidFill>
                    <a:srgbClr val="ffffff"/>
                  </a:solidFill>
                </a:uFill>
                <a:latin typeface="Calibri"/>
                <a:ea typeface="DejaVu Sans"/>
              </a:rPr>
              <a:t>Les ERP dont les résultats du dernier mesurage réalisé avant la publication du décret sont &lt; </a:t>
            </a:r>
            <a:r>
              <a:rPr lang="fr-FR" sz="2200" spc="-1" strike="noStrike">
                <a:solidFill>
                  <a:srgbClr val="c00000"/>
                </a:solidFill>
                <a:uFill>
                  <a:solidFill>
                    <a:srgbClr val="ffffff"/>
                  </a:solidFill>
                </a:uFill>
                <a:latin typeface="Calibri"/>
                <a:ea typeface="DejaVu Sans"/>
              </a:rPr>
              <a:t>400 Bq.m</a:t>
            </a:r>
            <a:r>
              <a:rPr lang="fr-FR" sz="2200" spc="-1" strike="noStrike" baseline="30000">
                <a:solidFill>
                  <a:srgbClr val="c00000"/>
                </a:solidFill>
                <a:uFill>
                  <a:solidFill>
                    <a:srgbClr val="ffffff"/>
                  </a:solidFill>
                </a:uFill>
                <a:latin typeface="Calibri"/>
                <a:ea typeface="DejaVu Sans"/>
              </a:rPr>
              <a:t>-3</a:t>
            </a:r>
            <a:r>
              <a:rPr lang="fr-FR" sz="2200" spc="-1" strike="noStrike">
                <a:solidFill>
                  <a:srgbClr val="000000"/>
                </a:solidFill>
                <a:uFill>
                  <a:solidFill>
                    <a:srgbClr val="ffffff"/>
                  </a:solidFill>
                </a:uFill>
                <a:latin typeface="Calibri"/>
                <a:ea typeface="DejaVu Sans"/>
              </a:rPr>
              <a:t> </a:t>
            </a:r>
            <a:r>
              <a:rPr lang="fr-FR" sz="2200" spc="-1" strike="noStrike">
                <a:solidFill>
                  <a:srgbClr val="0000ff"/>
                </a:solidFill>
                <a:uFill>
                  <a:solidFill>
                    <a:srgbClr val="ffffff"/>
                  </a:solidFill>
                </a:uFill>
                <a:latin typeface="Calibri"/>
                <a:ea typeface="DejaVu Sans"/>
              </a:rPr>
              <a:t>ne sont pas tenus de réaliser un nouveau mesurage </a:t>
            </a:r>
            <a:r>
              <a:rPr lang="fr-FR" sz="2200" spc="-1" strike="noStrike">
                <a:solidFill>
                  <a:srgbClr val="000000"/>
                </a:solidFill>
                <a:uFill>
                  <a:solidFill>
                    <a:srgbClr val="ffffff"/>
                  </a:solidFill>
                </a:uFill>
                <a:latin typeface="Calibri"/>
                <a:ea typeface="DejaVu Sans"/>
              </a:rPr>
              <a:t>avant la période de 10 ans</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Arial"/>
              <a:buAutoNum type="arabicParenR"/>
            </a:pPr>
            <a:r>
              <a:rPr lang="fr-FR" sz="2200" spc="-1" strike="noStrike">
                <a:solidFill>
                  <a:srgbClr val="000000"/>
                </a:solidFill>
                <a:uFill>
                  <a:solidFill>
                    <a:srgbClr val="ffffff"/>
                  </a:solidFill>
                </a:uFill>
                <a:latin typeface="Calibri"/>
                <a:ea typeface="DejaVu Sans"/>
              </a:rPr>
              <a:t>Les propriétaires des ERP ayant réalisé des travaux leur permettant de respecter le niveau d’activité volumique de </a:t>
            </a:r>
            <a:r>
              <a:rPr lang="fr-FR" sz="2200" spc="-1" strike="noStrike">
                <a:solidFill>
                  <a:srgbClr val="c00000"/>
                </a:solidFill>
                <a:uFill>
                  <a:solidFill>
                    <a:srgbClr val="ffffff"/>
                  </a:solidFill>
                </a:uFill>
                <a:latin typeface="Calibri"/>
                <a:ea typeface="DejaVu Sans"/>
              </a:rPr>
              <a:t>400 Bq.m</a:t>
            </a:r>
            <a:r>
              <a:rPr lang="fr-FR" sz="2200" spc="-1" strike="noStrike" baseline="30000">
                <a:solidFill>
                  <a:srgbClr val="c00000"/>
                </a:solidFill>
                <a:uFill>
                  <a:solidFill>
                    <a:srgbClr val="ffffff"/>
                  </a:solidFill>
                </a:uFill>
                <a:latin typeface="Calibri"/>
                <a:ea typeface="DejaVu Sans"/>
              </a:rPr>
              <a:t>-3</a:t>
            </a:r>
            <a:r>
              <a:rPr lang="fr-FR" sz="2200" spc="-1" strike="noStrike">
                <a:solidFill>
                  <a:srgbClr val="000000"/>
                </a:solidFill>
                <a:uFill>
                  <a:solidFill>
                    <a:srgbClr val="ffffff"/>
                  </a:solidFill>
                </a:uFill>
                <a:latin typeface="Calibri"/>
                <a:ea typeface="DejaVu Sans"/>
              </a:rPr>
              <a:t> </a:t>
            </a:r>
            <a:r>
              <a:rPr lang="fr-FR" sz="2200" spc="-1" strike="noStrike">
                <a:solidFill>
                  <a:srgbClr val="0000ff"/>
                </a:solidFill>
                <a:uFill>
                  <a:solidFill>
                    <a:srgbClr val="ffffff"/>
                  </a:solidFill>
                </a:uFill>
                <a:latin typeface="Calibri"/>
                <a:ea typeface="DejaVu Sans"/>
              </a:rPr>
              <a:t>sont dispensés de faire réaliser des travaux complémentaires</a:t>
            </a:r>
            <a:r>
              <a:rPr lang="fr-FR" sz="2200" spc="-1" strike="noStrike">
                <a:solidFill>
                  <a:srgbClr val="000000"/>
                </a:solidFill>
                <a:uFill>
                  <a:solidFill>
                    <a:srgbClr val="ffffff"/>
                  </a:solidFill>
                </a:uFill>
                <a:latin typeface="Calibri"/>
                <a:ea typeface="DejaVu Sans"/>
              </a:rPr>
              <a:t> visant à maintenir l'exposition des personnes au radon en dessous du niveau de référence jusqu'à échéance de la période de 10 ans</a:t>
            </a:r>
            <a:endParaRPr lang="fr-FR" sz="1800" spc="-1" strike="noStrike">
              <a:solidFill>
                <a:srgbClr val="000000"/>
              </a:solidFill>
              <a:uFill>
                <a:solidFill>
                  <a:srgbClr val="ffffff"/>
                </a:solidFill>
              </a:uFill>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1" name="Picture 5" descr=""/>
          <p:cNvPicPr/>
          <p:nvPr/>
        </p:nvPicPr>
        <p:blipFill>
          <a:blip r:embed="rId1"/>
          <a:srcRect l="0" t="60580" r="0" b="2798"/>
          <a:stretch/>
        </p:blipFill>
        <p:spPr>
          <a:xfrm>
            <a:off x="0" y="4939920"/>
            <a:ext cx="10079640" cy="2608200"/>
          </a:xfrm>
          <a:prstGeom prst="rect">
            <a:avLst/>
          </a:prstGeom>
          <a:ln w="9360">
            <a:noFill/>
          </a:ln>
        </p:spPr>
      </p:pic>
      <p:sp>
        <p:nvSpPr>
          <p:cNvPr id="252" name="CustomShape 1"/>
          <p:cNvSpPr/>
          <p:nvPr/>
        </p:nvSpPr>
        <p:spPr>
          <a:xfrm>
            <a:off x="836640" y="831240"/>
            <a:ext cx="8525520" cy="6338880"/>
          </a:xfrm>
          <a:prstGeom prst="rect">
            <a:avLst/>
          </a:prstGeom>
          <a:noFill/>
          <a:ln>
            <a:noFill/>
          </a:ln>
        </p:spPr>
        <p:style>
          <a:lnRef idx="0"/>
          <a:fillRef idx="0"/>
          <a:effectRef idx="0"/>
          <a:fontRef idx="minor"/>
        </p:style>
        <p:txBody>
          <a:bodyPr lIns="0" rIns="0" tIns="0" bIns="0" anchor="ctr"/>
          <a:p>
            <a:endParaRPr lang="fr-FR" sz="1800" spc="-1" strike="noStrike">
              <a:solidFill>
                <a:srgbClr val="000000"/>
              </a:solidFill>
              <a:uFill>
                <a:solidFill>
                  <a:srgbClr val="ffffff"/>
                </a:solidFill>
              </a:uFill>
              <a:latin typeface="Arial"/>
            </a:endParaRPr>
          </a:p>
          <a:p>
            <a:endParaRPr lang="fr-FR" sz="1800" spc="-1" strike="noStrike">
              <a:solidFill>
                <a:srgbClr val="000000"/>
              </a:solidFill>
              <a:uFill>
                <a:solidFill>
                  <a:srgbClr val="ffffff"/>
                </a:solidFill>
              </a:uFill>
              <a:latin typeface="Arial"/>
            </a:endParaRPr>
          </a:p>
          <a:p>
            <a:endParaRPr lang="fr-FR" sz="1800" spc="-1" strike="noStrike">
              <a:solidFill>
                <a:srgbClr val="000000"/>
              </a:solidFill>
              <a:uFill>
                <a:solidFill>
                  <a:srgbClr val="ffffff"/>
                </a:solidFill>
              </a:uFill>
              <a:latin typeface="Arial"/>
            </a:endParaRPr>
          </a:p>
          <a:p>
            <a:endParaRPr lang="fr-FR" sz="1800" spc="-1" strike="noStrike">
              <a:solidFill>
                <a:srgbClr val="000000"/>
              </a:solidFill>
              <a:uFill>
                <a:solidFill>
                  <a:srgbClr val="ffffff"/>
                </a:solidFill>
              </a:uFill>
              <a:latin typeface="Arial"/>
            </a:endParaRPr>
          </a:p>
          <a:p>
            <a:pPr algn="ctr">
              <a:lnSpc>
                <a:spcPct val="100000"/>
              </a:lnSpc>
            </a:pPr>
            <a:r>
              <a:rPr b="1" lang="fr-FR" sz="4000" spc="-1" strike="noStrike">
                <a:solidFill>
                  <a:srgbClr val="0000ff"/>
                </a:solidFill>
                <a:uFill>
                  <a:solidFill>
                    <a:srgbClr val="ffffff"/>
                  </a:solidFill>
                </a:uFill>
                <a:latin typeface="Arial"/>
                <a:ea typeface="Microsoft YaHei"/>
              </a:rPr>
              <a:t>Merci de votre attention</a:t>
            </a:r>
            <a:endParaRPr lang="fr-FR" sz="1800" spc="-1" strike="noStrike">
              <a:solidFill>
                <a:srgbClr val="000000"/>
              </a:solidFill>
              <a:uFill>
                <a:solidFill>
                  <a:srgbClr val="ffffff"/>
                </a:solidFill>
              </a:uFill>
              <a:latin typeface="Arial"/>
            </a:endParaRPr>
          </a:p>
        </p:txBody>
      </p:sp>
      <p:sp>
        <p:nvSpPr>
          <p:cNvPr id="253" name="CustomShape 2"/>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CF864762-220B-4712-896B-E5E6B96D0F48}"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4" name="Picture 2" descr=""/>
          <p:cNvPicPr/>
          <p:nvPr/>
        </p:nvPicPr>
        <p:blipFill>
          <a:blip r:embed="rId1"/>
          <a:srcRect l="0" t="60580" r="0" b="2798"/>
          <a:stretch/>
        </p:blipFill>
        <p:spPr>
          <a:xfrm>
            <a:off x="0" y="4950360"/>
            <a:ext cx="10079640" cy="2608200"/>
          </a:xfrm>
          <a:prstGeom prst="rect">
            <a:avLst/>
          </a:prstGeom>
          <a:ln w="9360">
            <a:noFill/>
          </a:ln>
        </p:spPr>
      </p:pic>
      <p:sp>
        <p:nvSpPr>
          <p:cNvPr id="255" name="CustomShape 1"/>
          <p:cNvSpPr/>
          <p:nvPr/>
        </p:nvSpPr>
        <p:spPr>
          <a:xfrm>
            <a:off x="7331040" y="6875280"/>
            <a:ext cx="1148760" cy="294480"/>
          </a:xfrm>
          <a:prstGeom prst="rect">
            <a:avLst/>
          </a:prstGeom>
          <a:noFill/>
          <a:ln w="9360">
            <a:noFill/>
          </a:ln>
        </p:spPr>
        <p:style>
          <a:lnRef idx="0"/>
          <a:fillRef idx="0"/>
          <a:effectRef idx="0"/>
          <a:fontRef idx="minor"/>
        </p:style>
        <p:txBody>
          <a:bodyPr lIns="100800" rIns="100800" tIns="50400" bIns="50400" anchor="ctr"/>
          <a:p>
            <a:pPr algn="r">
              <a:lnSpc>
                <a:spcPct val="100000"/>
              </a:lnSpc>
            </a:pPr>
            <a:r>
              <a:rPr lang="fr-FR" sz="1100" spc="-1" strike="noStrike">
                <a:solidFill>
                  <a:srgbClr val="898989"/>
                </a:solidFill>
                <a:uFill>
                  <a:solidFill>
                    <a:srgbClr val="ffffff"/>
                  </a:solidFill>
                </a:uFill>
                <a:latin typeface="Calibri"/>
                <a:ea typeface="DejaVu Sans"/>
              </a:rPr>
              <a:t>Page </a:t>
            </a:r>
            <a:fld id="{E91BCFB0-5018-4E24-88A5-B0ECE8D787D7}" type="slidenum">
              <a:rPr lang="fr-FR" sz="1100" spc="-1" strike="noStrike">
                <a:solidFill>
                  <a:srgbClr val="898989"/>
                </a:solidFill>
                <a:uFill>
                  <a:solidFill>
                    <a:srgbClr val="ffffff"/>
                  </a:solidFill>
                </a:uFill>
                <a:latin typeface="Calibri"/>
                <a:ea typeface="DejaVu Sans"/>
              </a:rPr>
              <a:t>&lt;numéro&gt;</a:t>
            </a:fld>
            <a:endParaRPr lang="fr-FR" sz="1800" spc="-1" strike="noStrike">
              <a:solidFill>
                <a:srgbClr val="000000"/>
              </a:solidFill>
              <a:uFill>
                <a:solidFill>
                  <a:srgbClr val="ffffff"/>
                </a:solidFill>
              </a:uFill>
              <a:latin typeface="Arial"/>
            </a:endParaRPr>
          </a:p>
        </p:txBody>
      </p:sp>
      <p:sp>
        <p:nvSpPr>
          <p:cNvPr id="256" name="CustomShape 2"/>
          <p:cNvSpPr/>
          <p:nvPr/>
        </p:nvSpPr>
        <p:spPr>
          <a:xfrm>
            <a:off x="199440" y="154080"/>
            <a:ext cx="9587880" cy="2287800"/>
          </a:xfrm>
          <a:prstGeom prst="rect">
            <a:avLst/>
          </a:prstGeom>
          <a:noFill/>
          <a:ln w="9360">
            <a:noFill/>
          </a:ln>
        </p:spPr>
        <p:style>
          <a:lnRef idx="0"/>
          <a:fillRef idx="0"/>
          <a:effectRef idx="0"/>
          <a:fontRef idx="minor"/>
        </p:style>
        <p:txBody>
          <a:bodyPr lIns="100800" rIns="100800" tIns="50400" bIns="50400" anchor="ctr"/>
          <a:p>
            <a:pPr algn="ctr">
              <a:lnSpc>
                <a:spcPct val="100000"/>
              </a:lnSpc>
            </a:pPr>
            <a:r>
              <a:rPr b="1" lang="fr-FR" sz="3100" spc="-1" strike="noStrike">
                <a:solidFill>
                  <a:srgbClr val="0070c0"/>
                </a:solidFill>
                <a:uFill>
                  <a:solidFill>
                    <a:srgbClr val="ffffff"/>
                  </a:solidFill>
                </a:uFill>
                <a:latin typeface="Arial"/>
                <a:ea typeface="DejaVu Sans"/>
              </a:rPr>
              <a:t>Décret n° 2018-434 du 4 juin 2018</a:t>
            </a:r>
            <a:r>
              <a:rPr lang="fr-FR" sz="3100" spc="-1" strike="noStrike">
                <a:solidFill>
                  <a:srgbClr val="0070c0"/>
                </a:solidFill>
                <a:uFill>
                  <a:solidFill>
                    <a:srgbClr val="ffffff"/>
                  </a:solidFill>
                </a:uFill>
                <a:latin typeface="Arial"/>
                <a:ea typeface="DejaVu Sans"/>
              </a:rPr>
              <a:t>  portant diverses dispositions en matière nucléaire</a:t>
            </a:r>
            <a:endParaRPr lang="fr-FR" sz="1800" spc="-1" strike="noStrike">
              <a:solidFill>
                <a:srgbClr val="000000"/>
              </a:solidFill>
              <a:uFill>
                <a:solidFill>
                  <a:srgbClr val="ffffff"/>
                </a:solidFill>
              </a:uFill>
              <a:latin typeface="Arial"/>
            </a:endParaRPr>
          </a:p>
          <a:p>
            <a:pPr algn="ctr">
              <a:lnSpc>
                <a:spcPct val="100000"/>
              </a:lnSpc>
            </a:pPr>
            <a:r>
              <a:rPr b="1" lang="fr-FR" sz="3100" spc="-1" strike="noStrike">
                <a:solidFill>
                  <a:srgbClr val="c00000"/>
                </a:solidFill>
                <a:uFill>
                  <a:solidFill>
                    <a:srgbClr val="ffffff"/>
                  </a:solidFill>
                </a:uFill>
                <a:latin typeface="Arial"/>
                <a:ea typeface="DejaVu Sans"/>
              </a:rPr>
              <a:t>Sanctions</a:t>
            </a:r>
            <a:endParaRPr lang="fr-FR" sz="1800" spc="-1" strike="noStrike">
              <a:solidFill>
                <a:srgbClr val="000000"/>
              </a:solidFill>
              <a:uFill>
                <a:solidFill>
                  <a:srgbClr val="ffffff"/>
                </a:solidFill>
              </a:uFill>
              <a:latin typeface="Arial"/>
            </a:endParaRPr>
          </a:p>
          <a:p>
            <a:pPr algn="ctr">
              <a:lnSpc>
                <a:spcPct val="100000"/>
              </a:lnSpc>
            </a:pPr>
            <a:r>
              <a:rPr b="1" lang="fr-FR" sz="1800" spc="-1" strike="noStrike">
                <a:solidFill>
                  <a:srgbClr val="0070c0"/>
                </a:solidFill>
                <a:uFill>
                  <a:solidFill>
                    <a:srgbClr val="ffffff"/>
                  </a:solidFill>
                </a:uFill>
                <a:latin typeface="Arial"/>
                <a:ea typeface="DejaVu Sans"/>
              </a:rPr>
              <a:t>(article R. 1337-14-2 du Code de la santé publique)</a:t>
            </a:r>
            <a:endParaRPr lang="fr-FR" sz="1800" spc="-1" strike="noStrike">
              <a:solidFill>
                <a:srgbClr val="000000"/>
              </a:solidFill>
              <a:uFill>
                <a:solidFill>
                  <a:srgbClr val="ffffff"/>
                </a:solidFill>
              </a:uFill>
              <a:latin typeface="Arial"/>
            </a:endParaRPr>
          </a:p>
          <a:p>
            <a:pPr algn="ctr">
              <a:lnSpc>
                <a:spcPct val="100000"/>
              </a:lnSpc>
            </a:pPr>
            <a:endParaRPr lang="fr-FR" sz="1800" spc="-1" strike="noStrike">
              <a:solidFill>
                <a:srgbClr val="000000"/>
              </a:solidFill>
              <a:uFill>
                <a:solidFill>
                  <a:srgbClr val="ffffff"/>
                </a:solidFill>
              </a:uFill>
              <a:latin typeface="Arial"/>
            </a:endParaRPr>
          </a:p>
          <a:p>
            <a:pPr algn="ctr">
              <a:lnSpc>
                <a:spcPct val="100000"/>
              </a:lnSpc>
            </a:pPr>
            <a:endParaRPr lang="fr-FR" sz="1800" spc="-1" strike="noStrike">
              <a:solidFill>
                <a:srgbClr val="000000"/>
              </a:solidFill>
              <a:uFill>
                <a:solidFill>
                  <a:srgbClr val="ffffff"/>
                </a:solidFill>
              </a:uFill>
              <a:latin typeface="Arial"/>
            </a:endParaRPr>
          </a:p>
        </p:txBody>
      </p:sp>
      <p:sp>
        <p:nvSpPr>
          <p:cNvPr id="257" name="CustomShape 3"/>
          <p:cNvSpPr/>
          <p:nvPr/>
        </p:nvSpPr>
        <p:spPr>
          <a:xfrm>
            <a:off x="271440" y="2425320"/>
            <a:ext cx="9444240" cy="1913400"/>
          </a:xfrm>
          <a:prstGeom prst="rect">
            <a:avLst/>
          </a:prstGeom>
          <a:noFill/>
          <a:ln w="9360">
            <a:noFill/>
          </a:ln>
        </p:spPr>
        <p:style>
          <a:lnRef idx="0"/>
          <a:fillRef idx="0"/>
          <a:effectRef idx="0"/>
          <a:fontRef idx="minor"/>
        </p:style>
        <p:txBody>
          <a:bodyPr lIns="100800" rIns="100800" tIns="50400" bIns="50400"/>
          <a:p>
            <a:pPr marL="504000" indent="-502920">
              <a:lnSpc>
                <a:spcPct val="100000"/>
              </a:lnSpc>
              <a:buClr>
                <a:srgbClr val="c00000"/>
              </a:buClr>
              <a:buFont typeface="Arial"/>
              <a:buAutoNum type="arabicParenR"/>
            </a:pPr>
            <a:r>
              <a:rPr lang="fr-FR" sz="2200" spc="-1" strike="noStrike">
                <a:solidFill>
                  <a:srgbClr val="c00000"/>
                </a:solidFill>
                <a:uFill>
                  <a:solidFill>
                    <a:srgbClr val="ffffff"/>
                  </a:solidFill>
                </a:uFill>
                <a:latin typeface="Calibri"/>
                <a:ea typeface="DejaVu Sans"/>
              </a:rPr>
              <a:t>Ajout de contravention de 5</a:t>
            </a:r>
            <a:r>
              <a:rPr lang="fr-FR" sz="2200" spc="-1" strike="noStrike" baseline="30000">
                <a:solidFill>
                  <a:srgbClr val="c00000"/>
                </a:solidFill>
                <a:uFill>
                  <a:solidFill>
                    <a:srgbClr val="ffffff"/>
                  </a:solidFill>
                </a:uFill>
                <a:latin typeface="Calibri"/>
                <a:ea typeface="DejaVu Sans"/>
              </a:rPr>
              <a:t>ème</a:t>
            </a:r>
            <a:r>
              <a:rPr lang="fr-FR" sz="2200" spc="-1" strike="noStrike">
                <a:solidFill>
                  <a:srgbClr val="c00000"/>
                </a:solidFill>
                <a:uFill>
                  <a:solidFill>
                    <a:srgbClr val="ffffff"/>
                  </a:solidFill>
                </a:uFill>
                <a:latin typeface="Calibri"/>
                <a:ea typeface="DejaVu Sans"/>
              </a:rPr>
              <a:t> classe en cas de </a:t>
            </a:r>
            <a:r>
              <a:rPr lang="fr-FR" sz="2200" spc="-1" strike="noStrike">
                <a:solidFill>
                  <a:srgbClr val="000000"/>
                </a:solidFill>
                <a:uFill>
                  <a:solidFill>
                    <a:srgbClr val="ffffff"/>
                  </a:solidFill>
                </a:uFill>
                <a:latin typeface="Calibri"/>
                <a:ea typeface="DejaVu Sans"/>
              </a:rPr>
              <a:t>:  </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Wingdings" charset="2"/>
              <a:buChar char=""/>
            </a:pPr>
            <a:r>
              <a:rPr lang="fr-FR" sz="2200" spc="-1" strike="noStrike">
                <a:solidFill>
                  <a:srgbClr val="000000"/>
                </a:solidFill>
                <a:uFill>
                  <a:solidFill>
                    <a:srgbClr val="ffffff"/>
                  </a:solidFill>
                </a:uFill>
                <a:latin typeface="Calibri"/>
                <a:ea typeface="DejaVu Sans"/>
              </a:rPr>
              <a:t>Non réalisation du mesurage décennal et, en cas de dépassement, si absence d’expertise et de contremesure après travaux</a:t>
            </a:r>
            <a:endParaRPr lang="fr-FR" sz="1800" spc="-1" strike="noStrike">
              <a:solidFill>
                <a:srgbClr val="000000"/>
              </a:solidFill>
              <a:uFill>
                <a:solidFill>
                  <a:srgbClr val="ffffff"/>
                </a:solidFill>
              </a:uFill>
              <a:latin typeface="Arial"/>
            </a:endParaRPr>
          </a:p>
          <a:p>
            <a:pPr marL="504000" indent="-502920">
              <a:lnSpc>
                <a:spcPct val="100000"/>
              </a:lnSpc>
              <a:buClr>
                <a:srgbClr val="000000"/>
              </a:buClr>
              <a:buFont typeface="Wingdings" charset="2"/>
              <a:buChar char=""/>
            </a:pPr>
            <a:r>
              <a:rPr lang="fr-FR" sz="2200" spc="-1" strike="noStrike">
                <a:solidFill>
                  <a:srgbClr val="000000"/>
                </a:solidFill>
                <a:uFill>
                  <a:solidFill>
                    <a:srgbClr val="ffffff"/>
                  </a:solidFill>
                </a:uFill>
                <a:latin typeface="Calibri"/>
                <a:ea typeface="DejaVu Sans"/>
              </a:rPr>
              <a:t>Mesures sans agrément ou sans accréditation</a:t>
            </a:r>
            <a:endParaRPr lang="fr-FR" sz="1800" spc="-1" strike="noStrike">
              <a:solidFill>
                <a:srgbClr val="000000"/>
              </a:solidFill>
              <a:uFill>
                <a:solidFill>
                  <a:srgbClr val="ffffff"/>
                </a:solidFill>
              </a:uFill>
              <a:latin typeface="Arial"/>
            </a:endParaRPr>
          </a:p>
        </p:txBody>
      </p:sp>
      <p:sp>
        <p:nvSpPr>
          <p:cNvPr id="258" name="CustomShape 4"/>
          <p:cNvSpPr/>
          <p:nvPr/>
        </p:nvSpPr>
        <p:spPr>
          <a:xfrm>
            <a:off x="316800" y="4745880"/>
            <a:ext cx="9446040" cy="956160"/>
          </a:xfrm>
          <a:prstGeom prst="rect">
            <a:avLst/>
          </a:prstGeom>
          <a:noFill/>
          <a:ln w="9360">
            <a:noFill/>
          </a:ln>
        </p:spPr>
        <p:style>
          <a:lnRef idx="0"/>
          <a:fillRef idx="0"/>
          <a:effectRef idx="0"/>
          <a:fontRef idx="minor"/>
        </p:style>
        <p:txBody>
          <a:bodyPr lIns="100800" rIns="100800" tIns="50400" bIns="50400"/>
          <a:p>
            <a:pPr>
              <a:lnSpc>
                <a:spcPct val="100000"/>
              </a:lnSpc>
            </a:pPr>
            <a:r>
              <a:rPr lang="fr-FR" sz="2200" spc="-1" strike="noStrike">
                <a:solidFill>
                  <a:srgbClr val="000000"/>
                </a:solidFill>
                <a:uFill>
                  <a:solidFill>
                    <a:srgbClr val="ffffff"/>
                  </a:solidFill>
                </a:uFill>
                <a:latin typeface="Calibri"/>
                <a:ea typeface="DejaVu Sans"/>
              </a:rPr>
              <a:t>2) Habilitation par directeur ARS des agents mentionnés au L. 1333-24 à rechercher et à constater les infractions</a:t>
            </a:r>
            <a:endParaRPr lang="fr-FR" sz="1800" spc="-1" strike="noStrike">
              <a:solidFill>
                <a:srgbClr val="000000"/>
              </a:solidFill>
              <a:uFill>
                <a:solidFill>
                  <a:srgbClr val="ffffff"/>
                </a:solidFill>
              </a:uFill>
              <a:latin typeface="Arial"/>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CustomShape 1"/>
          <p:cNvSpPr/>
          <p:nvPr/>
        </p:nvSpPr>
        <p:spPr>
          <a:xfrm>
            <a:off x="1944720" y="301680"/>
            <a:ext cx="7845840" cy="1261440"/>
          </a:xfrm>
          <a:prstGeom prst="rect">
            <a:avLst/>
          </a:prstGeom>
          <a:noFill/>
          <a:ln>
            <a:noFill/>
          </a:ln>
        </p:spPr>
        <p:style>
          <a:lnRef idx="0"/>
          <a:fillRef idx="0"/>
          <a:effectRef idx="0"/>
          <a:fontRef idx="minor"/>
        </p:style>
      </p:sp>
      <p:sp>
        <p:nvSpPr>
          <p:cNvPr id="260"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endParaRPr lang="fr-FR" sz="1800" spc="-1" strike="noStrike">
              <a:solidFill>
                <a:srgbClr val="000000"/>
              </a:solidFill>
              <a:uFill>
                <a:solidFill>
                  <a:srgbClr val="ffffff"/>
                </a:solidFill>
              </a:uFill>
              <a:latin typeface="Arial"/>
            </a:endParaRPr>
          </a:p>
          <a:p>
            <a:pPr algn="ctr">
              <a:lnSpc>
                <a:spcPct val="100000"/>
              </a:lnSpc>
            </a:pPr>
            <a:r>
              <a:rPr b="1" lang="fr-FR" sz="4000" spc="-1" strike="noStrike">
                <a:solidFill>
                  <a:srgbClr val="000000"/>
                </a:solidFill>
                <a:uFill>
                  <a:solidFill>
                    <a:srgbClr val="ffffff"/>
                  </a:solidFill>
                </a:uFill>
                <a:latin typeface="Calibri"/>
                <a:ea typeface="Microsoft YaHei"/>
              </a:rPr>
              <a:t>Je suis employeur, que dois-je faire ?</a:t>
            </a:r>
            <a:r>
              <a:rPr lang="fr-FR" sz="4000" spc="-1" strike="noStrike">
                <a:solidFill>
                  <a:srgbClr val="000000"/>
                </a:solidFill>
                <a:uFill>
                  <a:solidFill>
                    <a:srgbClr val="ffffff"/>
                  </a:solidFill>
                </a:uFill>
                <a:latin typeface="Arial"/>
                <a:ea typeface="Microsoft YaHei"/>
              </a:rPr>
              <a:t> </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Les nouvelles obligations réglementaires en matière de gestion du risque radon dans le code du travail</a:t>
            </a:r>
            <a:endParaRPr lang="fr-FR" sz="1800" spc="-1" strike="noStrike">
              <a:solidFill>
                <a:srgbClr val="000000"/>
              </a:solidFill>
              <a:uFill>
                <a:solidFill>
                  <a:srgbClr val="ffffff"/>
                </a:solidFill>
              </a:uFill>
              <a:latin typeface="Arial"/>
            </a:endParaRPr>
          </a:p>
          <a:p>
            <a:pPr algn="ctr">
              <a:lnSpc>
                <a:spcPct val="100000"/>
              </a:lnSpc>
            </a:pPr>
            <a:endParaRPr lang="fr-FR" sz="1800" spc="-1" strike="noStrike">
              <a:solidFill>
                <a:srgbClr val="000000"/>
              </a:solidFill>
              <a:uFill>
                <a:solidFill>
                  <a:srgbClr val="ffffff"/>
                </a:solidFill>
              </a:uFill>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1" name="Image 3" descr=""/>
          <p:cNvPicPr/>
          <p:nvPr/>
        </p:nvPicPr>
        <p:blipFill>
          <a:blip r:embed="rId1"/>
          <a:stretch/>
        </p:blipFill>
        <p:spPr>
          <a:xfrm>
            <a:off x="8623800" y="339480"/>
            <a:ext cx="1076760" cy="723240"/>
          </a:xfrm>
          <a:prstGeom prst="rect">
            <a:avLst/>
          </a:prstGeom>
          <a:ln>
            <a:noFill/>
          </a:ln>
        </p:spPr>
      </p:pic>
      <p:sp>
        <p:nvSpPr>
          <p:cNvPr id="262" name="CustomShape 1"/>
          <p:cNvSpPr/>
          <p:nvPr/>
        </p:nvSpPr>
        <p:spPr>
          <a:xfrm>
            <a:off x="504000" y="1591560"/>
            <a:ext cx="9002880" cy="447876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000000"/>
                </a:solidFill>
                <a:uFill>
                  <a:solidFill>
                    <a:srgbClr val="ffffff"/>
                  </a:solidFill>
                </a:uFill>
                <a:latin typeface="Calibri"/>
                <a:ea typeface="DejaVu Sans"/>
              </a:rPr>
              <a:t>Les nouvelles dispositions s’appliquent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343080" indent="-34200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aux activités professionnelles exercées </a:t>
            </a:r>
            <a:r>
              <a:rPr b="1" lang="fr-FR" sz="1800" spc="-1" strike="noStrike">
                <a:solidFill>
                  <a:srgbClr val="000000"/>
                </a:solidFill>
                <a:uFill>
                  <a:solidFill>
                    <a:srgbClr val="ffffff"/>
                  </a:solidFill>
                </a:uFill>
                <a:latin typeface="Calibri"/>
                <a:ea typeface="DejaVu Sans"/>
              </a:rPr>
              <a:t>au sous-sol ou au rez-de-chaussée</a:t>
            </a:r>
            <a:r>
              <a:rPr lang="fr-FR" sz="1800" spc="-1" strike="noStrike">
                <a:solidFill>
                  <a:srgbClr val="000000"/>
                </a:solidFill>
                <a:uFill>
                  <a:solidFill>
                    <a:srgbClr val="ffffff"/>
                  </a:solidFill>
                </a:uFill>
                <a:latin typeface="Calibri"/>
                <a:ea typeface="DejaVu Sans"/>
              </a:rPr>
              <a:t> de bâtiments situés dans les zones à potentiel radon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343080" indent="-34200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dans </a:t>
            </a:r>
            <a:r>
              <a:rPr b="1" lang="fr-FR" sz="1800" spc="-1" strike="noStrike">
                <a:solidFill>
                  <a:srgbClr val="000000"/>
                </a:solidFill>
                <a:uFill>
                  <a:solidFill>
                    <a:srgbClr val="ffffff"/>
                  </a:solidFill>
                </a:uFill>
                <a:latin typeface="Calibri"/>
                <a:ea typeface="DejaVu Sans"/>
              </a:rPr>
              <a:t>certains lieux spécifiques de travail</a:t>
            </a:r>
            <a:r>
              <a:rPr lang="fr-FR" sz="1800" spc="-1" strike="noStrike">
                <a:solidFill>
                  <a:srgbClr val="000000"/>
                </a:solidFill>
                <a:uFill>
                  <a:solidFill>
                    <a:srgbClr val="ffffff"/>
                  </a:solidFill>
                </a:uFill>
                <a:latin typeface="Calibri"/>
                <a:ea typeface="DejaVu Sans"/>
              </a:rPr>
              <a:t> qui seront définis par arrêté.</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000000"/>
                </a:solidFill>
                <a:uFill>
                  <a:solidFill>
                    <a:srgbClr val="ffffff"/>
                  </a:solidFill>
                </a:uFill>
                <a:latin typeface="Calibri"/>
                <a:ea typeface="DejaVu Sans"/>
              </a:rPr>
              <a:t>Un </a:t>
            </a:r>
            <a:r>
              <a:rPr b="1" lang="fr-FR" sz="1800" spc="-1" strike="noStrike">
                <a:solidFill>
                  <a:srgbClr val="000000"/>
                </a:solidFill>
                <a:uFill>
                  <a:solidFill>
                    <a:srgbClr val="ffffff"/>
                  </a:solidFill>
                </a:uFill>
                <a:latin typeface="Calibri"/>
                <a:ea typeface="DejaVu Sans"/>
              </a:rPr>
              <a:t>niveau de référence</a:t>
            </a:r>
            <a:r>
              <a:rPr lang="fr-FR" sz="1800" spc="-1" strike="noStrike">
                <a:solidFill>
                  <a:srgbClr val="000000"/>
                </a:solidFill>
                <a:uFill>
                  <a:solidFill>
                    <a:srgbClr val="ffffff"/>
                  </a:solidFill>
                </a:uFill>
                <a:latin typeface="Calibri"/>
                <a:ea typeface="DejaVu Sans"/>
              </a:rPr>
              <a:t> pour le radon en milieu de travail est fixé à </a:t>
            </a:r>
            <a:r>
              <a:rPr b="1" lang="fr-FR" sz="1800" spc="-1" strike="noStrike">
                <a:solidFill>
                  <a:srgbClr val="000000"/>
                </a:solidFill>
                <a:uFill>
                  <a:solidFill>
                    <a:srgbClr val="ffffff"/>
                  </a:solidFill>
                </a:uFill>
                <a:latin typeface="Calibri"/>
                <a:ea typeface="DejaVu Sans"/>
              </a:rPr>
              <a:t>300 Bq/m</a:t>
            </a:r>
            <a:r>
              <a:rPr b="1" lang="fr-FR" sz="1800" spc="-1" strike="noStrike" baseline="30000">
                <a:solidFill>
                  <a:srgbClr val="000000"/>
                </a:solidFill>
                <a:uFill>
                  <a:solidFill>
                    <a:srgbClr val="ffffff"/>
                  </a:solidFill>
                </a:uFill>
                <a:latin typeface="Calibri"/>
                <a:ea typeface="DejaVu Sans"/>
              </a:rPr>
              <a:t>3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000000"/>
                </a:solidFill>
                <a:uFill>
                  <a:solidFill>
                    <a:srgbClr val="ffffff"/>
                  </a:solidFill>
                </a:uFill>
                <a:latin typeface="Calibri"/>
                <a:ea typeface="DejaVu Sans"/>
              </a:rPr>
              <a:t>L’exposition au radon est désormais gérée au même titre que les autres expositions aux rayonnements ionisants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343080" indent="-34200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Application des principes généraux de prévention </a:t>
            </a:r>
            <a:r>
              <a:rPr i="1" lang="fr-FR" sz="1800" spc="-1" strike="noStrike">
                <a:solidFill>
                  <a:srgbClr val="000000"/>
                </a:solidFill>
                <a:uFill>
                  <a:solidFill>
                    <a:srgbClr val="ffffff"/>
                  </a:solidFill>
                </a:uFill>
                <a:latin typeface="Calibri"/>
                <a:ea typeface="DejaVu Sans"/>
              </a:rPr>
              <a:t>code du travail </a:t>
            </a:r>
            <a:r>
              <a:rPr lang="fr-FR" sz="1800" spc="-1" strike="noStrike">
                <a:solidFill>
                  <a:srgbClr val="000000"/>
                </a:solidFill>
                <a:uFill>
                  <a:solidFill>
                    <a:srgbClr val="ffffff"/>
                  </a:solidFill>
                </a:uFill>
                <a:latin typeface="Calibri"/>
                <a:ea typeface="DejaVu Sans"/>
              </a:rPr>
              <a:t>et </a:t>
            </a:r>
            <a:r>
              <a:rPr i="1" lang="fr-FR" sz="1800" spc="-1" strike="noStrike">
                <a:solidFill>
                  <a:srgbClr val="000000"/>
                </a:solidFill>
                <a:uFill>
                  <a:solidFill>
                    <a:srgbClr val="ffffff"/>
                  </a:solidFill>
                </a:uFill>
                <a:latin typeface="Calibri"/>
                <a:ea typeface="DejaVu Sans"/>
              </a:rPr>
              <a:t>du code de la santé publique</a:t>
            </a:r>
            <a:r>
              <a:rPr lang="fr-FR" sz="1800" spc="-1" strike="noStrike">
                <a:solidFill>
                  <a:srgbClr val="000000"/>
                </a:solidFill>
                <a:uFill>
                  <a:solidFill>
                    <a:srgbClr val="ffffff"/>
                  </a:solidFill>
                </a:uFill>
                <a:latin typeface="Calibri"/>
                <a:ea typeface="DejaVu Sans"/>
              </a:rPr>
              <a:t>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343080" indent="-34200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Basée sur une </a:t>
            </a:r>
            <a:r>
              <a:rPr b="1" lang="fr-FR" sz="1800" spc="-1" strike="noStrike">
                <a:solidFill>
                  <a:srgbClr val="000000"/>
                </a:solidFill>
                <a:uFill>
                  <a:solidFill>
                    <a:srgbClr val="ffffff"/>
                  </a:solidFill>
                </a:uFill>
                <a:latin typeface="Calibri"/>
                <a:ea typeface="DejaVu Sans"/>
              </a:rPr>
              <a:t>évaluation des risques</a:t>
            </a:r>
            <a:r>
              <a:rPr lang="fr-FR" sz="1800" spc="-1" strike="noStrike">
                <a:solidFill>
                  <a:srgbClr val="000000"/>
                </a:solidFill>
                <a:uFill>
                  <a:solidFill>
                    <a:srgbClr val="ffffff"/>
                  </a:solidFill>
                </a:uFill>
                <a:latin typeface="Calibri"/>
                <a:ea typeface="DejaVu Sans"/>
              </a:rPr>
              <a:t>.</a:t>
            </a:r>
            <a:endParaRPr lang="fr-FR" sz="1800" spc="-1" strike="noStrike">
              <a:solidFill>
                <a:srgbClr val="000000"/>
              </a:solidFill>
              <a:uFill>
                <a:solidFill>
                  <a:srgbClr val="ffffff"/>
                </a:solidFill>
              </a:uFill>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3" name="Image 3" descr=""/>
          <p:cNvPicPr/>
          <p:nvPr/>
        </p:nvPicPr>
        <p:blipFill>
          <a:blip r:embed="rId1"/>
          <a:stretch/>
        </p:blipFill>
        <p:spPr>
          <a:xfrm>
            <a:off x="8623800" y="339480"/>
            <a:ext cx="1076760" cy="723240"/>
          </a:xfrm>
          <a:prstGeom prst="rect">
            <a:avLst/>
          </a:prstGeom>
          <a:ln>
            <a:noFill/>
          </a:ln>
        </p:spPr>
      </p:pic>
      <p:sp>
        <p:nvSpPr>
          <p:cNvPr id="264" name="CustomShape 1"/>
          <p:cNvSpPr/>
          <p:nvPr/>
        </p:nvSpPr>
        <p:spPr>
          <a:xfrm>
            <a:off x="1306440" y="960480"/>
            <a:ext cx="8276760" cy="5850360"/>
          </a:xfrm>
          <a:prstGeom prst="rect">
            <a:avLst/>
          </a:prstGeom>
          <a:noFill/>
          <a:ln>
            <a:noFill/>
          </a:ln>
        </p:spPr>
        <p:style>
          <a:lnRef idx="0"/>
          <a:fillRef idx="0"/>
          <a:effectRef idx="0"/>
          <a:fontRef idx="minor"/>
        </p:style>
        <p:txBody>
          <a:bodyPr lIns="90000" rIns="90000" tIns="45000" bIns="45000"/>
          <a:p>
            <a:pPr>
              <a:lnSpc>
                <a:spcPct val="100000"/>
              </a:lnSpc>
            </a:pPr>
            <a:r>
              <a:rPr lang="fr-FR" sz="1800" spc="-1" strike="noStrike">
                <a:solidFill>
                  <a:srgbClr val="000000"/>
                </a:solidFill>
                <a:uFill>
                  <a:solidFill>
                    <a:srgbClr val="ffffff"/>
                  </a:solidFill>
                </a:uFill>
                <a:latin typeface="Calibri"/>
                <a:ea typeface="DejaVu Sans"/>
              </a:rPr>
              <a:t>Cette </a:t>
            </a:r>
            <a:r>
              <a:rPr b="1" lang="fr-FR" sz="1800" spc="-1" strike="noStrike">
                <a:solidFill>
                  <a:srgbClr val="000000"/>
                </a:solidFill>
                <a:uFill>
                  <a:solidFill>
                    <a:srgbClr val="ffffff"/>
                  </a:solidFill>
                </a:uFill>
                <a:latin typeface="Calibri"/>
                <a:ea typeface="DejaVu Sans"/>
              </a:rPr>
              <a:t>évaluation des risques </a:t>
            </a:r>
            <a:r>
              <a:rPr lang="fr-FR" sz="1800" spc="-1" strike="noStrike">
                <a:solidFill>
                  <a:srgbClr val="000000"/>
                </a:solidFill>
                <a:uFill>
                  <a:solidFill>
                    <a:srgbClr val="ffffff"/>
                  </a:solidFill>
                </a:uFill>
                <a:latin typeface="Calibri"/>
                <a:ea typeface="DejaVu Sans"/>
              </a:rPr>
              <a:t>est réalisée en considérant notamment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marL="343080" indent="-342000">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le niveau de référence pour le radon (300 Bq/m3)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marL="343080" indent="-342000">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le potentiel radon du lieu considéré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marL="343080" indent="-34200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le résultat d’éventuelles mesures de radon déjà réalisées.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000000"/>
                </a:solidFill>
                <a:uFill>
                  <a:solidFill>
                    <a:srgbClr val="ffffff"/>
                  </a:solidFill>
                </a:uFill>
                <a:latin typeface="Calibri"/>
                <a:ea typeface="DejaVu Sans"/>
              </a:rPr>
              <a:t>Si  des mesures de dépistage sont supérieures au niveau de référence (300 Bq/m</a:t>
            </a:r>
            <a:r>
              <a:rPr lang="fr-FR" sz="1800" spc="-1" strike="noStrike" baseline="30000">
                <a:solidFill>
                  <a:srgbClr val="000000"/>
                </a:solidFill>
                <a:uFill>
                  <a:solidFill>
                    <a:srgbClr val="ffffff"/>
                  </a:solidFill>
                </a:uFill>
                <a:latin typeface="Calibri"/>
                <a:ea typeface="DejaVu Sans"/>
              </a:rPr>
              <a:t>3</a:t>
            </a:r>
            <a:r>
              <a:rPr lang="fr-FR" sz="1800" spc="-1" strike="noStrike">
                <a:solidFill>
                  <a:srgbClr val="000000"/>
                </a:solidFill>
                <a:uFill>
                  <a:solidFill>
                    <a:srgbClr val="ffffff"/>
                  </a:solidFill>
                </a:uFill>
                <a:latin typeface="Calibri"/>
                <a:ea typeface="DejaVu Sans"/>
              </a:rPr>
              <a:t>)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marL="343080" indent="-342000">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l’employeur met en œuvre des actions de réduction des risques (amélioration de l’étanchéité du bâtiment ou du renouvellement d’air des locaux)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marL="343080" indent="-342000">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puis réalise des mesures de vérification d’efficacité.</a:t>
            </a: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000000"/>
                </a:solidFill>
                <a:uFill>
                  <a:solidFill>
                    <a:srgbClr val="ffffff"/>
                  </a:solidFill>
                </a:uFill>
                <a:latin typeface="Calibri"/>
                <a:ea typeface="DejaVu Sans"/>
              </a:rPr>
              <a:t> </a:t>
            </a: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000000"/>
                </a:solidFill>
                <a:uFill>
                  <a:solidFill>
                    <a:srgbClr val="ffffff"/>
                  </a:solidFill>
                </a:uFill>
                <a:latin typeface="Calibri"/>
                <a:ea typeface="DejaVu Sans"/>
              </a:rPr>
              <a:t>Lorsqu’en dépit des mesures de réduction, la concentration reste supérieure à 300 Bq/m</a:t>
            </a:r>
            <a:r>
              <a:rPr lang="fr-FR" sz="1800" spc="-1" strike="noStrike" baseline="30000">
                <a:solidFill>
                  <a:srgbClr val="000000"/>
                </a:solidFill>
                <a:uFill>
                  <a:solidFill>
                    <a:srgbClr val="ffffff"/>
                  </a:solidFill>
                </a:uFill>
                <a:latin typeface="Calibri"/>
                <a:ea typeface="DejaVu Sans"/>
              </a:rPr>
              <a:t>3</a:t>
            </a:r>
            <a:r>
              <a:rPr lang="fr-FR" sz="1800" spc="-1" strike="noStrike">
                <a:solidFill>
                  <a:srgbClr val="000000"/>
                </a:solidFill>
                <a:uFill>
                  <a:solidFill>
                    <a:srgbClr val="ffffff"/>
                  </a:solidFill>
                </a:uFill>
                <a:latin typeface="Calibri"/>
                <a:ea typeface="DejaVu Sans"/>
              </a:rPr>
              <a:t> , l’employeur doit transmettre les résultats des mesures de radon à l’IRSN.</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000000"/>
                </a:solidFill>
                <a:uFill>
                  <a:solidFill>
                    <a:srgbClr val="ffffff"/>
                  </a:solidFill>
                </a:uFill>
                <a:latin typeface="Calibri"/>
                <a:ea typeface="DejaVu Sans"/>
              </a:rPr>
              <a:t>A propos des mesures de radon : au stade de l’évaluation des risques et de la première vérification d’efficacité, il n’y a pas d’exigence de confier les mesures à un organisme agréé par l’ASN ou à l’IRSN.</a:t>
            </a:r>
            <a:endParaRPr lang="fr-FR" sz="1800" spc="-1" strike="noStrike">
              <a:solidFill>
                <a:srgbClr val="000000"/>
              </a:solidFill>
              <a:uFill>
                <a:solidFill>
                  <a:srgbClr val="ffffff"/>
                </a:solidFill>
              </a:uFill>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5" name="Image 3" descr=""/>
          <p:cNvPicPr/>
          <p:nvPr/>
        </p:nvPicPr>
        <p:blipFill>
          <a:blip r:embed="rId1"/>
          <a:stretch/>
        </p:blipFill>
        <p:spPr>
          <a:xfrm>
            <a:off x="8623800" y="339480"/>
            <a:ext cx="1076760" cy="723240"/>
          </a:xfrm>
          <a:prstGeom prst="rect">
            <a:avLst/>
          </a:prstGeom>
          <a:ln>
            <a:noFill/>
          </a:ln>
        </p:spPr>
      </p:pic>
      <p:sp>
        <p:nvSpPr>
          <p:cNvPr id="266" name="CustomShape 1"/>
          <p:cNvSpPr/>
          <p:nvPr/>
        </p:nvSpPr>
        <p:spPr>
          <a:xfrm>
            <a:off x="468360" y="1646280"/>
            <a:ext cx="8811720" cy="502740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000000"/>
                </a:solidFill>
                <a:uFill>
                  <a:solidFill>
                    <a:srgbClr val="ffffff"/>
                  </a:solidFill>
                </a:uFill>
                <a:latin typeface="Calibri"/>
                <a:ea typeface="DejaVu Sans"/>
              </a:rPr>
              <a:t>Si l’évaluation de risque montre que le risque ne peut être négligé (&gt; 300 Bq/m 3) alors il faut réaliser une </a:t>
            </a:r>
            <a:r>
              <a:rPr b="1" lang="fr-FR" sz="1800" spc="-1" strike="noStrike">
                <a:solidFill>
                  <a:srgbClr val="000000"/>
                </a:solidFill>
                <a:uFill>
                  <a:solidFill>
                    <a:srgbClr val="ffffff"/>
                  </a:solidFill>
                </a:uFill>
                <a:latin typeface="Calibri"/>
                <a:ea typeface="DejaVu Sans"/>
              </a:rPr>
              <a:t>évaluation dosimétrique.</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000000"/>
                </a:solidFill>
                <a:uFill>
                  <a:solidFill>
                    <a:srgbClr val="ffffff"/>
                  </a:solidFill>
                </a:uFill>
                <a:latin typeface="Calibri"/>
                <a:ea typeface="DejaVu Sans"/>
              </a:rPr>
              <a:t>Lorsque l’exposition des travailleurs au radon est susceptible de dépasser 6 mSv/an en dose efficace</a:t>
            </a:r>
            <a:r>
              <a:rPr lang="fr-FR" sz="1800" spc="-1" strike="noStrike">
                <a:solidFill>
                  <a:srgbClr val="a6a6a6"/>
                </a:solidFill>
                <a:uFill>
                  <a:solidFill>
                    <a:srgbClr val="ffffff"/>
                  </a:solidFill>
                </a:uFill>
                <a:latin typeface="Calibri"/>
                <a:ea typeface="DejaVu Sans"/>
              </a:rPr>
              <a:t> </a:t>
            </a:r>
            <a:r>
              <a:rPr b="1" lang="fr-FR" sz="1800" spc="-1" strike="noStrike">
                <a:solidFill>
                  <a:srgbClr val="000000"/>
                </a:solidFill>
                <a:uFill>
                  <a:solidFill>
                    <a:srgbClr val="ffffff"/>
                  </a:solidFill>
                </a:uFill>
                <a:latin typeface="Calibri"/>
                <a:ea typeface="DejaVu Sans"/>
              </a:rPr>
              <a:t>en considérant le lieu de travail occupé de manière permanente</a:t>
            </a:r>
            <a:r>
              <a:rPr lang="fr-FR" sz="1800" spc="-1" strike="noStrike">
                <a:solidFill>
                  <a:srgbClr val="000000"/>
                </a:solidFill>
                <a:uFill>
                  <a:solidFill>
                    <a:srgbClr val="ffffff"/>
                  </a:solidFill>
                </a:uFill>
                <a:latin typeface="Calibri"/>
                <a:ea typeface="DejaVu Sans"/>
              </a:rPr>
              <a:t>, l’employeur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361800" indent="-36072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met en place une organisation de la radioprotection en désignant un conseiller en radioprotection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343080" indent="-34200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délimite un zonage radon et veille à ce que chaque travailleur accédant à une zone radon reçoive une information appropriée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343080" indent="-34200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procède à la vérification initiale de la concentration d’activité du radon dans l’air à la mise en service de l’installation</a:t>
            </a:r>
            <a:r>
              <a:rPr lang="fr-FR" sz="1800" spc="-1" strike="noStrike">
                <a:solidFill>
                  <a:srgbClr val="a6a6a6"/>
                </a:solidFill>
                <a:uFill>
                  <a:solidFill>
                    <a:srgbClr val="ffffff"/>
                  </a:solidFill>
                </a:uFill>
                <a:latin typeface="Calibri"/>
                <a:ea typeface="DejaVu Sans"/>
              </a:rPr>
              <a:t> </a:t>
            </a:r>
            <a:r>
              <a:rPr lang="fr-FR" sz="1800" spc="-1" strike="noStrike">
                <a:solidFill>
                  <a:srgbClr val="000000"/>
                </a:solidFill>
                <a:uFill>
                  <a:solidFill>
                    <a:srgbClr val="ffffff"/>
                  </a:solidFill>
                </a:uFill>
                <a:latin typeface="Calibri"/>
                <a:ea typeface="DejaVu Sans"/>
              </a:rPr>
              <a:t>; cette vérification est effectuée par un organisme accrédité ou par un organisme agréé par l’ASN</a:t>
            </a:r>
            <a:r>
              <a:rPr lang="fr-FR" sz="1800" spc="-1" strike="noStrike">
                <a:solidFill>
                  <a:srgbClr val="a6a6a6"/>
                </a:solidFill>
                <a:uFill>
                  <a:solidFill>
                    <a:srgbClr val="ffffff"/>
                  </a:solidFill>
                </a:uFill>
                <a:latin typeface="Calibri"/>
                <a:ea typeface="DejaVu Sans"/>
              </a:rPr>
              <a:t> </a:t>
            </a:r>
            <a:r>
              <a:rPr lang="fr-FR" sz="1800" spc="-1" strike="noStrike">
                <a:solidFill>
                  <a:srgbClr val="000000"/>
                </a:solidFill>
                <a:uFill>
                  <a:solidFill>
                    <a:srgbClr val="ffffff"/>
                  </a:solidFill>
                </a:uFill>
                <a:latin typeface="Calibri"/>
                <a:ea typeface="DejaVu Sans"/>
              </a:rPr>
              <a:t>;</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343080" indent="-34200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vérifie périodiquement la concentration d’activité du radon dans l’air ; ces vérifications périodiques sont réalisées par le conseiller en radioprotection</a:t>
            </a:r>
            <a:r>
              <a:rPr lang="fr-FR" sz="1800" spc="-1" strike="noStrike">
                <a:solidFill>
                  <a:srgbClr val="a6a6a6"/>
                </a:solidFill>
                <a:uFill>
                  <a:solidFill>
                    <a:srgbClr val="ffffff"/>
                  </a:solidFill>
                </a:uFill>
                <a:latin typeface="Calibri"/>
                <a:ea typeface="DejaVu Sans"/>
              </a:rPr>
              <a:t>.</a:t>
            </a:r>
            <a:endParaRPr lang="fr-FR" sz="1800" spc="-1" strike="noStrike">
              <a:solidFill>
                <a:srgbClr val="000000"/>
              </a:solidFill>
              <a:uFill>
                <a:solidFill>
                  <a:srgbClr val="ffffff"/>
                </a:solidFill>
              </a:uFill>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7" name="Image 3" descr=""/>
          <p:cNvPicPr/>
          <p:nvPr/>
        </p:nvPicPr>
        <p:blipFill>
          <a:blip r:embed="rId1"/>
          <a:stretch/>
        </p:blipFill>
        <p:spPr>
          <a:xfrm>
            <a:off x="8623800" y="339480"/>
            <a:ext cx="1076760" cy="723240"/>
          </a:xfrm>
          <a:prstGeom prst="rect">
            <a:avLst/>
          </a:prstGeom>
          <a:ln>
            <a:noFill/>
          </a:ln>
        </p:spPr>
      </p:pic>
      <p:sp>
        <p:nvSpPr>
          <p:cNvPr id="268" name="CustomShape 1"/>
          <p:cNvSpPr/>
          <p:nvPr/>
        </p:nvSpPr>
        <p:spPr>
          <a:xfrm>
            <a:off x="544680" y="1951200"/>
            <a:ext cx="8761680" cy="2558520"/>
          </a:xfrm>
          <a:prstGeom prst="rect">
            <a:avLst/>
          </a:prstGeom>
          <a:noFill/>
          <a:ln>
            <a:noFill/>
          </a:ln>
        </p:spPr>
        <p:style>
          <a:lnRef idx="0"/>
          <a:fillRef idx="0"/>
          <a:effectRef idx="0"/>
          <a:fontRef idx="minor"/>
        </p:style>
        <p:txBody>
          <a:bodyPr lIns="90000" rIns="90000" tIns="45000" bIns="45000"/>
          <a:p>
            <a:pPr algn="just">
              <a:lnSpc>
                <a:spcPct val="100000"/>
              </a:lnSpc>
            </a:pPr>
            <a:r>
              <a:rPr lang="fr-FR" sz="1800" spc="-1" strike="noStrike">
                <a:solidFill>
                  <a:srgbClr val="000000"/>
                </a:solidFill>
                <a:uFill>
                  <a:solidFill>
                    <a:srgbClr val="ffffff"/>
                  </a:solidFill>
                </a:uFill>
                <a:latin typeface="Calibri"/>
                <a:ea typeface="DejaVu Sans"/>
              </a:rPr>
              <a:t>Evaluation de l’exposition individuelle préalable des travailleurs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algn="just">
              <a:lnSpc>
                <a:spcPct val="100000"/>
              </a:lnSpc>
            </a:pPr>
            <a:r>
              <a:rPr lang="fr-FR" sz="1800" spc="-1" strike="noStrike">
                <a:solidFill>
                  <a:srgbClr val="000000"/>
                </a:solidFill>
                <a:uFill>
                  <a:solidFill>
                    <a:srgbClr val="ffffff"/>
                  </a:solidFill>
                </a:uFill>
                <a:latin typeface="Calibri"/>
                <a:ea typeface="DejaVu Sans"/>
              </a:rPr>
              <a:t>Si </a:t>
            </a:r>
            <a:r>
              <a:rPr b="1" lang="fr-FR" sz="1800" spc="-1" strike="noStrike">
                <a:solidFill>
                  <a:srgbClr val="000000"/>
                </a:solidFill>
                <a:uFill>
                  <a:solidFill>
                    <a:srgbClr val="ffffff"/>
                  </a:solidFill>
                </a:uFill>
                <a:latin typeface="Calibri"/>
                <a:ea typeface="DejaVu Sans"/>
              </a:rPr>
              <a:t>l’exposition individuelle des travailleurs</a:t>
            </a:r>
            <a:r>
              <a:rPr lang="fr-FR" sz="1800" spc="-1" strike="noStrike">
                <a:solidFill>
                  <a:srgbClr val="000000"/>
                </a:solidFill>
                <a:uFill>
                  <a:solidFill>
                    <a:srgbClr val="ffffff"/>
                  </a:solidFill>
                </a:uFill>
                <a:latin typeface="Calibri"/>
                <a:ea typeface="DejaVu Sans"/>
              </a:rPr>
              <a:t> accédant à une zone radon conduit à une dose efficace susceptible de dépasser 6 mSv, l’employeur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285840" indent="-28476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communique l’évaluation individuelle préalable au médecin du travail ;</a:t>
            </a:r>
            <a:endParaRPr lang="fr-FR" sz="1800" spc="-1" strike="noStrike">
              <a:solidFill>
                <a:srgbClr val="000000"/>
              </a:solidFill>
              <a:uFill>
                <a:solidFill>
                  <a:srgbClr val="ffffff"/>
                </a:solidFill>
              </a:uFill>
              <a:latin typeface="Arial"/>
            </a:endParaRPr>
          </a:p>
          <a:p>
            <a:pPr algn="just">
              <a:lnSpc>
                <a:spcPct val="100000"/>
              </a:lnSpc>
            </a:pPr>
            <a:endParaRPr lang="fr-FR" sz="1800" spc="-1" strike="noStrike">
              <a:solidFill>
                <a:srgbClr val="000000"/>
              </a:solidFill>
              <a:uFill>
                <a:solidFill>
                  <a:srgbClr val="ffffff"/>
                </a:solidFill>
              </a:uFill>
              <a:latin typeface="Arial"/>
            </a:endParaRPr>
          </a:p>
          <a:p>
            <a:pPr marL="285840" indent="-284760" algn="just">
              <a:lnSpc>
                <a:spcPct val="100000"/>
              </a:lnSpc>
              <a:buClr>
                <a:srgbClr val="000000"/>
              </a:buClr>
              <a:buFont typeface="StarSymbol"/>
              <a:buChar char="-"/>
            </a:pPr>
            <a:r>
              <a:rPr lang="fr-FR" sz="1800" spc="-1" strike="noStrike">
                <a:solidFill>
                  <a:srgbClr val="000000"/>
                </a:solidFill>
                <a:uFill>
                  <a:solidFill>
                    <a:srgbClr val="ffffff"/>
                  </a:solidFill>
                </a:uFill>
                <a:latin typeface="Calibri"/>
                <a:ea typeface="DejaVu Sans"/>
              </a:rPr>
              <a:t>met en œuvre une surveillance dosimétrique individuelle appropriée et un suivi individuel renforcé.</a:t>
            </a:r>
            <a:endParaRPr lang="fr-FR" sz="1800" spc="-1" strike="noStrike">
              <a:solidFill>
                <a:srgbClr val="000000"/>
              </a:solidFill>
              <a:uFill>
                <a:solidFill>
                  <a:srgbClr val="ffffff"/>
                </a:solidFill>
              </a:uFill>
              <a:latin typeface="Arial"/>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CustomShape 1"/>
          <p:cNvSpPr/>
          <p:nvPr/>
        </p:nvSpPr>
        <p:spPr>
          <a:xfrm>
            <a:off x="1944720" y="301680"/>
            <a:ext cx="7845840" cy="1261440"/>
          </a:xfrm>
          <a:prstGeom prst="rect">
            <a:avLst/>
          </a:prstGeom>
          <a:noFill/>
          <a:ln>
            <a:noFill/>
          </a:ln>
        </p:spPr>
        <p:style>
          <a:lnRef idx="0"/>
          <a:fillRef idx="0"/>
          <a:effectRef idx="0"/>
          <a:fontRef idx="minor"/>
        </p:style>
      </p:sp>
      <p:sp>
        <p:nvSpPr>
          <p:cNvPr id="188"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r>
              <a:rPr b="1" lang="fr-FR" sz="4000" spc="-1" strike="noStrike">
                <a:solidFill>
                  <a:srgbClr val="000000"/>
                </a:solidFill>
                <a:uFill>
                  <a:solidFill>
                    <a:srgbClr val="ffffff"/>
                  </a:solidFill>
                </a:uFill>
                <a:latin typeface="Calibri"/>
                <a:ea typeface="Microsoft YaHei"/>
              </a:rPr>
              <a:t> </a:t>
            </a:r>
            <a:r>
              <a:rPr b="1" lang="fr-FR" sz="4000" spc="-1" strike="noStrike">
                <a:solidFill>
                  <a:srgbClr val="000000"/>
                </a:solidFill>
                <a:uFill>
                  <a:solidFill>
                    <a:srgbClr val="ffffff"/>
                  </a:solidFill>
                </a:uFill>
                <a:latin typeface="Calibri"/>
                <a:ea typeface="Microsoft YaHei"/>
              </a:rPr>
              <a:t>Annick Bonneville </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Déléguée territoriale de l’Autorité de sûreté nucléaire</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 </a:t>
            </a:r>
            <a:r>
              <a:rPr lang="fr-FR" sz="4000" spc="-1" strike="noStrike">
                <a:solidFill>
                  <a:srgbClr val="000000"/>
                </a:solidFill>
                <a:uFill>
                  <a:solidFill>
                    <a:srgbClr val="ffffff"/>
                  </a:solidFill>
                </a:uFill>
                <a:latin typeface="Calibri"/>
                <a:ea typeface="Microsoft YaHei"/>
              </a:rPr>
              <a:t>Directrice régionale de l’environnement, de l’aménagement et du logement Pays de la Loire</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spTree>
  </p:cSld>
  <p:transition spd="slow">
    <p:pull dir="lu"/>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CustomShape 1"/>
          <p:cNvSpPr/>
          <p:nvPr/>
        </p:nvSpPr>
        <p:spPr>
          <a:xfrm>
            <a:off x="1944720" y="301680"/>
            <a:ext cx="7845840" cy="1261440"/>
          </a:xfrm>
          <a:prstGeom prst="rect">
            <a:avLst/>
          </a:prstGeom>
          <a:noFill/>
          <a:ln>
            <a:noFill/>
          </a:ln>
        </p:spPr>
        <p:style>
          <a:lnRef idx="0"/>
          <a:fillRef idx="0"/>
          <a:effectRef idx="0"/>
          <a:fontRef idx="minor"/>
        </p:style>
      </p:sp>
      <p:sp>
        <p:nvSpPr>
          <p:cNvPr id="270" name="CustomShape 2"/>
          <p:cNvSpPr/>
          <p:nvPr/>
        </p:nvSpPr>
        <p:spPr>
          <a:xfrm>
            <a:off x="1992240" y="1944720"/>
            <a:ext cx="7798320" cy="4577400"/>
          </a:xfrm>
          <a:prstGeom prst="rect">
            <a:avLst/>
          </a:prstGeom>
          <a:noFill/>
          <a:ln>
            <a:noFill/>
          </a:ln>
        </p:spPr>
        <p:style>
          <a:lnRef idx="0"/>
          <a:fillRef idx="0"/>
          <a:effectRef idx="0"/>
          <a:fontRef idx="minor"/>
        </p:style>
        <p:txBody>
          <a:bodyPr lIns="0" rIns="0" tIns="0" bIns="0"/>
          <a:p>
            <a:pPr algn="ctr">
              <a:lnSpc>
                <a:spcPct val="100000"/>
              </a:lnSpc>
            </a:pPr>
            <a:endParaRPr lang="fr-FR" sz="1800" spc="-1" strike="noStrike">
              <a:solidFill>
                <a:srgbClr val="000000"/>
              </a:solidFill>
              <a:uFill>
                <a:solidFill>
                  <a:srgbClr val="ffffff"/>
                </a:solidFill>
              </a:uFill>
              <a:latin typeface="Arial"/>
            </a:endParaRPr>
          </a:p>
          <a:p>
            <a:pPr algn="ctr">
              <a:lnSpc>
                <a:spcPct val="100000"/>
              </a:lnSpc>
            </a:pPr>
            <a:r>
              <a:rPr b="1" lang="fr-FR" sz="4000" spc="-1" strike="noStrike">
                <a:solidFill>
                  <a:srgbClr val="000000"/>
                </a:solidFill>
                <a:uFill>
                  <a:solidFill>
                    <a:srgbClr val="ffffff"/>
                  </a:solidFill>
                </a:uFill>
                <a:latin typeface="Calibri"/>
                <a:ea typeface="Microsoft YaHei"/>
              </a:rPr>
              <a:t>Information du public vis-à-vis du risque radon : des nouveautés.</a:t>
            </a:r>
            <a:endParaRPr lang="fr-FR" sz="1800" spc="-1" strike="noStrike">
              <a:solidFill>
                <a:srgbClr val="000000"/>
              </a:solidFill>
              <a:uFill>
                <a:solidFill>
                  <a:srgbClr val="ffffff"/>
                </a:solidFill>
              </a:uFill>
              <a:latin typeface="Arial"/>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CustomShape 1"/>
          <p:cNvSpPr/>
          <p:nvPr/>
        </p:nvSpPr>
        <p:spPr>
          <a:xfrm>
            <a:off x="1944720" y="301680"/>
            <a:ext cx="7845840" cy="1261440"/>
          </a:xfrm>
          <a:prstGeom prst="rect">
            <a:avLst/>
          </a:prstGeom>
          <a:noFill/>
          <a:ln>
            <a:noFill/>
          </a:ln>
        </p:spPr>
        <p:style>
          <a:lnRef idx="0"/>
          <a:fillRef idx="0"/>
          <a:effectRef idx="0"/>
          <a:fontRef idx="minor"/>
        </p:style>
      </p:sp>
      <p:sp>
        <p:nvSpPr>
          <p:cNvPr id="272"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r>
              <a:rPr b="1" lang="fr-FR" sz="4000" spc="-1" strike="noStrike">
                <a:solidFill>
                  <a:srgbClr val="000000"/>
                </a:solidFill>
                <a:uFill>
                  <a:solidFill>
                    <a:srgbClr val="ffffff"/>
                  </a:solidFill>
                </a:uFill>
                <a:latin typeface="Calibri"/>
                <a:ea typeface="Microsoft YaHei"/>
              </a:rPr>
              <a:t>Benoît Rocher</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Direction régionale de l’environnement, de l’aménagement et du logement Pays de la Loire (DREAL)</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CustomShape 1"/>
          <p:cNvSpPr/>
          <p:nvPr/>
        </p:nvSpPr>
        <p:spPr>
          <a:xfrm>
            <a:off x="7227720" y="6886440"/>
            <a:ext cx="2346840" cy="521280"/>
          </a:xfrm>
          <a:prstGeom prst="rect">
            <a:avLst/>
          </a:prstGeom>
          <a:noFill/>
          <a:ln>
            <a:noFill/>
          </a:ln>
        </p:spPr>
        <p:style>
          <a:lnRef idx="0"/>
          <a:fillRef idx="0"/>
          <a:effectRef idx="0"/>
          <a:fontRef idx="minor"/>
        </p:style>
        <p:txBody>
          <a:bodyPr lIns="0" rIns="0" tIns="0" bIns="0"/>
          <a:p>
            <a:pPr algn="r">
              <a:lnSpc>
                <a:spcPct val="100000"/>
              </a:lnSpc>
            </a:pPr>
            <a:fld id="{1A9C741C-19B4-4D27-9751-9D53B3B06366}"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274" name="CustomShape 2"/>
          <p:cNvSpPr/>
          <p:nvPr/>
        </p:nvSpPr>
        <p:spPr>
          <a:xfrm>
            <a:off x="1079640" y="-165960"/>
            <a:ext cx="8818920" cy="1261440"/>
          </a:xfrm>
          <a:prstGeom prst="rect">
            <a:avLst/>
          </a:prstGeom>
          <a:noFill/>
          <a:ln>
            <a:noFill/>
          </a:ln>
        </p:spPr>
        <p:style>
          <a:lnRef idx="0"/>
          <a:fillRef idx="0"/>
          <a:effectRef idx="0"/>
          <a:fontRef idx="minor"/>
        </p:style>
        <p:txBody>
          <a:bodyPr lIns="0" rIns="0" tIns="0" bIns="0" anchor="ctr"/>
          <a:p>
            <a:pPr algn="ctr">
              <a:lnSpc>
                <a:spcPct val="100000"/>
              </a:lnSpc>
            </a:pPr>
            <a:r>
              <a:rPr b="1" lang="fr-FR" sz="3000" spc="-1" strike="noStrike">
                <a:solidFill>
                  <a:srgbClr val="008080"/>
                </a:solidFill>
                <a:uFill>
                  <a:solidFill>
                    <a:srgbClr val="ffffff"/>
                  </a:solidFill>
                </a:uFill>
                <a:latin typeface="Calibri"/>
                <a:ea typeface="Microsoft YaHei"/>
              </a:rPr>
              <a:t>Information acquéreurs et locataires</a:t>
            </a:r>
            <a:endParaRPr lang="fr-FR" sz="1800" spc="-1" strike="noStrike">
              <a:solidFill>
                <a:srgbClr val="000000"/>
              </a:solidFill>
              <a:uFill>
                <a:solidFill>
                  <a:srgbClr val="ffffff"/>
                </a:solidFill>
              </a:uFill>
              <a:latin typeface="Arial"/>
            </a:endParaRPr>
          </a:p>
        </p:txBody>
      </p:sp>
      <p:graphicFrame>
        <p:nvGraphicFramePr>
          <p:cNvPr id="275" name="Table 3"/>
          <p:cNvGraphicFramePr/>
          <p:nvPr/>
        </p:nvGraphicFramePr>
        <p:xfrm>
          <a:off x="1036800" y="2011320"/>
          <a:ext cx="8856000" cy="4314600"/>
        </p:xfrm>
        <a:graphic>
          <a:graphicData uri="http://schemas.openxmlformats.org/drawingml/2006/table">
            <a:tbl>
              <a:tblPr/>
              <a:tblGrid>
                <a:gridCol w="1284480"/>
                <a:gridCol w="5746680"/>
                <a:gridCol w="1825200"/>
              </a:tblGrid>
              <a:tr h="549000">
                <a:tc>
                  <a:txBody>
                    <a:bodyPr/>
                    <a:p>
                      <a:pPr>
                        <a:lnSpc>
                          <a:spcPct val="100000"/>
                        </a:lnSpc>
                      </a:pPr>
                      <a:r>
                        <a:rPr lang="fr-FR" sz="1800" spc="-1" strike="noStrike">
                          <a:solidFill>
                            <a:srgbClr val="000000"/>
                          </a:solidFill>
                          <a:uFill>
                            <a:solidFill>
                              <a:srgbClr val="ffffff"/>
                            </a:solidFill>
                          </a:uFill>
                          <a:latin typeface="Calibri Light"/>
                          <a:ea typeface="Arial Unicode MS"/>
                        </a:rPr>
                        <a:t>Où ?</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800" spc="-1" strike="noStrike">
                          <a:solidFill>
                            <a:srgbClr val="000000"/>
                          </a:solidFill>
                          <a:uFill>
                            <a:solidFill>
                              <a:srgbClr val="ffffff"/>
                            </a:solidFill>
                          </a:uFill>
                          <a:latin typeface="Calibri Light"/>
                          <a:ea typeface="Arial Unicode MS"/>
                        </a:rPr>
                        <a:t>Dans les communes en zone 3 (voir </a:t>
                      </a:r>
                      <a:r>
                        <a:rPr lang="fr-FR" sz="1800" spc="-1" strike="noStrike" u="sng">
                          <a:solidFill>
                            <a:srgbClr val="0000ff"/>
                          </a:solidFill>
                          <a:uFill>
                            <a:solidFill>
                              <a:srgbClr val="ffffff"/>
                            </a:solidFill>
                          </a:uFill>
                          <a:latin typeface="Calibri Light"/>
                          <a:ea typeface="Arial Unicode MS"/>
                          <a:hlinkClick r:id="rId1"/>
                        </a:rPr>
                        <a:t>site de l’IRSN</a:t>
                      </a:r>
                      <a:r>
                        <a:rPr lang="fr-FR" sz="1800" spc="-1" strike="noStrike">
                          <a:solidFill>
                            <a:srgbClr val="000000"/>
                          </a:solidFill>
                          <a:uFill>
                            <a:solidFill>
                              <a:srgbClr val="ffffff"/>
                            </a:solidFill>
                          </a:uFill>
                          <a:latin typeface="Calibri Light"/>
                          <a:ea typeface="Arial Unicode MS"/>
                        </a:rPr>
                        <a:t>)</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400" spc="-1" strike="noStrike" u="sng">
                          <a:solidFill>
                            <a:srgbClr val="0000ff"/>
                          </a:solidFill>
                          <a:uFill>
                            <a:solidFill>
                              <a:srgbClr val="ffffff"/>
                            </a:solidFill>
                          </a:uFill>
                          <a:latin typeface="Calibri Light"/>
                          <a:ea typeface="Arial Unicode MS"/>
                          <a:hlinkClick r:id="rId2"/>
                        </a:rPr>
                        <a:t>R125-23</a:t>
                      </a:r>
                      <a:endParaRPr lang="fr-FR" sz="1800" spc="-1" strike="noStrike">
                        <a:solidFill>
                          <a:srgbClr val="000000"/>
                        </a:solidFill>
                        <a:uFill>
                          <a:solidFill>
                            <a:srgbClr val="ffffff"/>
                          </a:solidFill>
                        </a:uFill>
                        <a:latin typeface="Arial"/>
                      </a:endParaRPr>
                    </a:p>
                  </a:txBody>
                  <a:tcPr marL="91440" marR="91440">
                    <a:noFill/>
                  </a:tcPr>
                </a:tc>
              </a:tr>
              <a:tr h="1808280">
                <a:tc>
                  <a:txBody>
                    <a:bodyPr/>
                    <a:p>
                      <a:pPr>
                        <a:lnSpc>
                          <a:spcPct val="100000"/>
                        </a:lnSpc>
                      </a:pPr>
                      <a:r>
                        <a:rPr lang="fr-FR" sz="1800" spc="-1" strike="noStrike">
                          <a:solidFill>
                            <a:srgbClr val="000000"/>
                          </a:solidFill>
                          <a:uFill>
                            <a:solidFill>
                              <a:srgbClr val="ffffff"/>
                            </a:solidFill>
                          </a:uFill>
                          <a:latin typeface="Calibri Light"/>
                          <a:ea typeface="Arial Unicode MS"/>
                        </a:rPr>
                        <a:t>Quand ?</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800" spc="-1" strike="noStrike">
                          <a:solidFill>
                            <a:srgbClr val="000000"/>
                          </a:solidFill>
                          <a:uFill>
                            <a:solidFill>
                              <a:srgbClr val="ffffff"/>
                            </a:solidFill>
                          </a:uFill>
                          <a:latin typeface="Calibri Light"/>
                          <a:ea typeface="Arial Unicode MS"/>
                        </a:rPr>
                        <a:t>Depuis le 01/07/2018</a:t>
                      </a:r>
                      <a:endParaRPr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lang="fr-FR" sz="1800" spc="-1" strike="noStrike">
                          <a:solidFill>
                            <a:srgbClr val="000000"/>
                          </a:solidFill>
                          <a:uFill>
                            <a:solidFill>
                              <a:srgbClr val="ffffff"/>
                            </a:solidFill>
                          </a:uFill>
                          <a:latin typeface="Calibri Light"/>
                          <a:ea typeface="Arial Unicode MS"/>
                        </a:rPr>
                        <a:t>Lors d’ une vente, à la signature de la promesse de vente (ou, à défaut, de l'acte de vente)</a:t>
                      </a:r>
                      <a:endParaRPr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lang="fr-FR" sz="1800" spc="-1" strike="noStrike">
                          <a:solidFill>
                            <a:srgbClr val="000000"/>
                          </a:solidFill>
                          <a:uFill>
                            <a:solidFill>
                              <a:srgbClr val="ffffff"/>
                            </a:solidFill>
                          </a:uFill>
                          <a:latin typeface="Calibri Light"/>
                          <a:ea typeface="Arial Unicode MS"/>
                        </a:rPr>
                        <a:t>Lors de la signature du contrat de location ou de son renouvellement</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400" spc="-1" strike="noStrike" u="sng">
                          <a:solidFill>
                            <a:srgbClr val="0000ff"/>
                          </a:solidFill>
                          <a:uFill>
                            <a:solidFill>
                              <a:srgbClr val="ffffff"/>
                            </a:solidFill>
                          </a:uFill>
                          <a:latin typeface="Calibri Light"/>
                          <a:ea typeface="Arial Unicode MS"/>
                          <a:hlinkClick r:id="rId3"/>
                        </a:rPr>
                        <a:t>L271-4</a:t>
                      </a:r>
                      <a:endParaRPr lang="fr-FR" sz="1800" spc="-1" strike="noStrike">
                        <a:solidFill>
                          <a:srgbClr val="000000"/>
                        </a:solidFill>
                        <a:uFill>
                          <a:solidFill>
                            <a:srgbClr val="ffffff"/>
                          </a:solidFill>
                        </a:uFill>
                        <a:latin typeface="Arial"/>
                      </a:endParaRPr>
                    </a:p>
                    <a:p>
                      <a:pPr>
                        <a:lnSpc>
                          <a:spcPct val="100000"/>
                        </a:lnSpc>
                      </a:pPr>
                      <a:r>
                        <a:rPr lang="fr-FR" sz="1400" spc="-1" strike="noStrike" u="sng">
                          <a:solidFill>
                            <a:srgbClr val="0000ff"/>
                          </a:solidFill>
                          <a:uFill>
                            <a:solidFill>
                              <a:srgbClr val="ffffff"/>
                            </a:solidFill>
                          </a:uFill>
                          <a:latin typeface="Calibri Light"/>
                          <a:ea typeface="Arial Unicode MS"/>
                          <a:hlinkClick r:id="rId4"/>
                        </a:rPr>
                        <a:t>R125-23</a:t>
                      </a:r>
                      <a:endParaRPr lang="fr-FR" sz="1800" spc="-1" strike="noStrike">
                        <a:solidFill>
                          <a:srgbClr val="000000"/>
                        </a:solidFill>
                        <a:uFill>
                          <a:solidFill>
                            <a:srgbClr val="ffffff"/>
                          </a:solidFill>
                        </a:uFill>
                        <a:latin typeface="Arial"/>
                      </a:endParaRPr>
                    </a:p>
                    <a:p>
                      <a:pPr>
                        <a:lnSpc>
                          <a:spcPct val="100000"/>
                        </a:lnSpc>
                      </a:pPr>
                      <a:r>
                        <a:rPr lang="fr-FR" sz="1400" spc="-1" strike="noStrike" u="sng">
                          <a:solidFill>
                            <a:srgbClr val="0000ff"/>
                          </a:solidFill>
                          <a:uFill>
                            <a:solidFill>
                              <a:srgbClr val="ffffff"/>
                            </a:solidFill>
                          </a:uFill>
                          <a:latin typeface="Calibri Light"/>
                          <a:ea typeface="Arial Unicode MS"/>
                          <a:hlinkClick r:id="rId5"/>
                        </a:rPr>
                        <a:t>Art 3,3 de la loi 89-462</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txBody>
                  <a:tcPr marL="91440" marR="91440">
                    <a:noFill/>
                  </a:tcPr>
                </a:tc>
              </a:tr>
              <a:tr h="1129320">
                <a:tc>
                  <a:txBody>
                    <a:bodyPr/>
                    <a:p>
                      <a:pPr>
                        <a:lnSpc>
                          <a:spcPct val="100000"/>
                        </a:lnSpc>
                      </a:pPr>
                      <a:r>
                        <a:rPr lang="fr-FR" sz="1800" spc="-1" strike="noStrike">
                          <a:solidFill>
                            <a:srgbClr val="000000"/>
                          </a:solidFill>
                          <a:uFill>
                            <a:solidFill>
                              <a:srgbClr val="ffffff"/>
                            </a:solidFill>
                          </a:uFill>
                          <a:latin typeface="Calibri Light"/>
                          <a:ea typeface="Arial Unicode MS"/>
                        </a:rPr>
                        <a:t>Comment ?</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800" spc="-1" strike="noStrike">
                          <a:solidFill>
                            <a:srgbClr val="000000"/>
                          </a:solidFill>
                          <a:uFill>
                            <a:solidFill>
                              <a:srgbClr val="ffffff"/>
                            </a:solidFill>
                          </a:uFill>
                          <a:latin typeface="Calibri Light"/>
                          <a:ea typeface="Arial Unicode MS"/>
                        </a:rPr>
                        <a:t>Via la fiche d’information disponible sur georisques.gouv.fr</a:t>
                      </a:r>
                      <a:endParaRPr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StarSymbol"/>
                        <a:buChar char="-"/>
                      </a:pPr>
                      <a:r>
                        <a:rPr lang="fr-FR" sz="1800" spc="-1" strike="noStrike">
                          <a:solidFill>
                            <a:srgbClr val="000000"/>
                          </a:solidFill>
                          <a:uFill>
                            <a:solidFill>
                              <a:srgbClr val="ffffff"/>
                            </a:solidFill>
                          </a:uFill>
                          <a:latin typeface="Calibri Light"/>
                          <a:ea typeface="Arial Unicode MS"/>
                        </a:rPr>
                        <a:t>dans le dossier de diagnostic technique (en cas de vente)</a:t>
                      </a:r>
                      <a:endParaRPr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StarSymbol"/>
                        <a:buChar char="-"/>
                      </a:pPr>
                      <a:r>
                        <a:rPr lang="fr-FR" sz="1800" spc="-1" strike="noStrike">
                          <a:solidFill>
                            <a:srgbClr val="000000"/>
                          </a:solidFill>
                          <a:uFill>
                            <a:solidFill>
                              <a:srgbClr val="ffffff"/>
                            </a:solidFill>
                          </a:uFill>
                          <a:latin typeface="Calibri Light"/>
                          <a:ea typeface="Arial Unicode MS"/>
                        </a:rPr>
                        <a:t>joint au bail (en cas de location)</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400" spc="-1" strike="noStrike" u="sng">
                          <a:solidFill>
                            <a:srgbClr val="0000ff"/>
                          </a:solidFill>
                          <a:uFill>
                            <a:solidFill>
                              <a:srgbClr val="ffffff"/>
                            </a:solidFill>
                          </a:uFill>
                          <a:latin typeface="Calibri Light"/>
                          <a:ea typeface="Arial Unicode MS"/>
                          <a:hlinkClick r:id="rId6"/>
                        </a:rPr>
                        <a:t>Fiche d’information</a:t>
                      </a:r>
                      <a:endParaRPr lang="fr-FR" sz="1800" spc="-1" strike="noStrike">
                        <a:solidFill>
                          <a:srgbClr val="000000"/>
                        </a:solidFill>
                        <a:uFill>
                          <a:solidFill>
                            <a:srgbClr val="ffffff"/>
                          </a:solidFill>
                        </a:uFill>
                        <a:latin typeface="Arial"/>
                      </a:endParaRPr>
                    </a:p>
                  </a:txBody>
                  <a:tcPr marL="91440" marR="91440">
                    <a:noFill/>
                  </a:tcPr>
                </a:tc>
              </a:tr>
              <a:tr h="828360">
                <a:tc>
                  <a:txBody>
                    <a:bodyPr/>
                    <a:p>
                      <a:pPr>
                        <a:lnSpc>
                          <a:spcPct val="100000"/>
                        </a:lnSpc>
                      </a:pPr>
                      <a:r>
                        <a:rPr lang="fr-FR" sz="1800" spc="-1" strike="noStrike">
                          <a:solidFill>
                            <a:srgbClr val="000000"/>
                          </a:solidFill>
                          <a:uFill>
                            <a:solidFill>
                              <a:srgbClr val="ffffff"/>
                            </a:solidFill>
                          </a:uFill>
                          <a:latin typeface="Calibri Light"/>
                          <a:ea typeface="Arial Unicode MS"/>
                        </a:rPr>
                        <a:t>Pourquoi ?</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800" spc="-1" strike="noStrike">
                          <a:solidFill>
                            <a:srgbClr val="000000"/>
                          </a:solidFill>
                          <a:uFill>
                            <a:solidFill>
                              <a:srgbClr val="ffffff"/>
                            </a:solidFill>
                          </a:uFill>
                          <a:latin typeface="Calibri Light"/>
                          <a:ea typeface="Arial Unicode MS"/>
                        </a:rPr>
                        <a:t>Pour informer la population sur le risque radon à l’occasion d’un changement de logement</a:t>
                      </a:r>
                      <a:endParaRPr lang="fr-FR" sz="1800" spc="-1" strike="noStrike">
                        <a:solidFill>
                          <a:srgbClr val="000000"/>
                        </a:solidFill>
                        <a:uFill>
                          <a:solidFill>
                            <a:srgbClr val="ffffff"/>
                          </a:solidFill>
                        </a:uFill>
                        <a:latin typeface="Arial"/>
                      </a:endParaRPr>
                    </a:p>
                  </a:txBody>
                  <a:tcPr marL="91440" marR="91440">
                    <a:noFill/>
                  </a:tcPr>
                </a:tc>
                <a:tc>
                  <a:tcPr marL="91440" marR="91440">
                    <a:noFill/>
                  </a:tcPr>
                </a:tc>
              </a:tr>
            </a:tbl>
          </a:graphicData>
        </a:graphic>
      </p:graphicFrame>
      <p:sp>
        <p:nvSpPr>
          <p:cNvPr id="276" name="CustomShape 4"/>
          <p:cNvSpPr/>
          <p:nvPr/>
        </p:nvSpPr>
        <p:spPr>
          <a:xfrm>
            <a:off x="1079640" y="884160"/>
            <a:ext cx="8818920" cy="12070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2000" spc="-1" strike="noStrike">
                <a:solidFill>
                  <a:srgbClr val="000000"/>
                </a:solidFill>
                <a:uFill>
                  <a:solidFill>
                    <a:srgbClr val="ffffff"/>
                  </a:solidFill>
                </a:uFill>
                <a:latin typeface="Calibri Light"/>
                <a:ea typeface="Arial Unicode MS"/>
              </a:rPr>
              <a:t>Les acquéreurs ou locataires de biens immobiliers sont informés </a:t>
            </a:r>
            <a:endParaRPr lang="fr-FR" sz="1800" spc="-1" strike="noStrike">
              <a:solidFill>
                <a:srgbClr val="000000"/>
              </a:solidFill>
              <a:uFill>
                <a:solidFill>
                  <a:srgbClr val="ffffff"/>
                </a:solidFill>
              </a:uFill>
              <a:latin typeface="Arial"/>
            </a:endParaRPr>
          </a:p>
          <a:p>
            <a:pPr algn="ctr">
              <a:lnSpc>
                <a:spcPct val="100000"/>
              </a:lnSpc>
            </a:pPr>
            <a:r>
              <a:rPr b="1" lang="fr-FR" sz="2000" spc="-1" strike="noStrike">
                <a:solidFill>
                  <a:srgbClr val="000000"/>
                </a:solidFill>
                <a:uFill>
                  <a:solidFill>
                    <a:srgbClr val="ffffff"/>
                  </a:solidFill>
                </a:uFill>
                <a:latin typeface="Calibri Light"/>
                <a:ea typeface="Arial Unicode MS"/>
              </a:rPr>
              <a:t>par le vendeur ou le bailleur </a:t>
            </a:r>
            <a:endParaRPr lang="fr-FR" sz="1800" spc="-1" strike="noStrike">
              <a:solidFill>
                <a:srgbClr val="000000"/>
              </a:solidFill>
              <a:uFill>
                <a:solidFill>
                  <a:srgbClr val="ffffff"/>
                </a:solidFill>
              </a:uFill>
              <a:latin typeface="Arial"/>
            </a:endParaRPr>
          </a:p>
          <a:p>
            <a:pPr algn="ctr">
              <a:lnSpc>
                <a:spcPct val="100000"/>
              </a:lnSpc>
            </a:pPr>
            <a:r>
              <a:rPr b="1" lang="fr-FR" sz="2000" spc="-1" strike="noStrike">
                <a:solidFill>
                  <a:srgbClr val="000000"/>
                </a:solidFill>
                <a:uFill>
                  <a:solidFill>
                    <a:srgbClr val="ffffff"/>
                  </a:solidFill>
                </a:uFill>
                <a:latin typeface="Calibri Light"/>
                <a:ea typeface="Arial Unicode MS"/>
              </a:rPr>
              <a:t>de l'existence du risque Radon </a:t>
            </a:r>
            <a:r>
              <a:rPr lang="fr-FR" sz="2000" spc="-1" strike="noStrike">
                <a:solidFill>
                  <a:srgbClr val="000000"/>
                </a:solidFill>
                <a:uFill>
                  <a:solidFill>
                    <a:srgbClr val="ffffff"/>
                  </a:solidFill>
                </a:uFill>
                <a:latin typeface="Calibri Light"/>
                <a:ea typeface="Arial Unicode MS"/>
              </a:rPr>
              <a:t>(art. L125-5 du code de l’environnement).</a:t>
            </a:r>
            <a:endParaRPr lang="fr-FR" sz="1800" spc="-1" strike="noStrike">
              <a:solidFill>
                <a:srgbClr val="000000"/>
              </a:solidFill>
              <a:uFill>
                <a:solidFill>
                  <a:srgbClr val="ffffff"/>
                </a:solidFill>
              </a:uFill>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7" name="CustomShape 1"/>
          <p:cNvSpPr/>
          <p:nvPr/>
        </p:nvSpPr>
        <p:spPr>
          <a:xfrm>
            <a:off x="7227720" y="6886440"/>
            <a:ext cx="2346840" cy="521280"/>
          </a:xfrm>
          <a:prstGeom prst="rect">
            <a:avLst/>
          </a:prstGeom>
          <a:noFill/>
          <a:ln>
            <a:noFill/>
          </a:ln>
        </p:spPr>
        <p:style>
          <a:lnRef idx="0"/>
          <a:fillRef idx="0"/>
          <a:effectRef idx="0"/>
          <a:fontRef idx="minor"/>
        </p:style>
        <p:txBody>
          <a:bodyPr lIns="0" rIns="0" tIns="0" bIns="0"/>
          <a:p>
            <a:pPr algn="r">
              <a:lnSpc>
                <a:spcPct val="100000"/>
              </a:lnSpc>
            </a:pPr>
            <a:fld id="{CB35CA18-91C1-4579-9F1D-042AAF915D07}"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pic>
        <p:nvPicPr>
          <p:cNvPr id="278" name="Image 4" descr=""/>
          <p:cNvPicPr/>
          <p:nvPr/>
        </p:nvPicPr>
        <p:blipFill>
          <a:blip r:embed="rId1"/>
          <a:srcRect l="19796" t="11846" r="60691" b="4532"/>
          <a:stretch/>
        </p:blipFill>
        <p:spPr>
          <a:xfrm>
            <a:off x="5219640" y="628560"/>
            <a:ext cx="4908960" cy="6930000"/>
          </a:xfrm>
          <a:prstGeom prst="rect">
            <a:avLst/>
          </a:prstGeom>
          <a:ln w="9360">
            <a:noFill/>
          </a:ln>
        </p:spPr>
      </p:pic>
      <p:pic>
        <p:nvPicPr>
          <p:cNvPr id="279" name="Image 2" descr=""/>
          <p:cNvPicPr/>
          <p:nvPr/>
        </p:nvPicPr>
        <p:blipFill>
          <a:blip r:embed="rId2"/>
          <a:srcRect l="20103" t="11503" r="60615" b="4500"/>
          <a:stretch/>
        </p:blipFill>
        <p:spPr>
          <a:xfrm>
            <a:off x="252360" y="719280"/>
            <a:ext cx="4786920" cy="6839280"/>
          </a:xfrm>
          <a:prstGeom prst="rect">
            <a:avLst/>
          </a:prstGeom>
          <a:ln w="9360">
            <a:noFill/>
          </a:ln>
        </p:spPr>
      </p:pic>
      <p:sp>
        <p:nvSpPr>
          <p:cNvPr id="280" name="CustomShape 2"/>
          <p:cNvSpPr/>
          <p:nvPr/>
        </p:nvSpPr>
        <p:spPr>
          <a:xfrm>
            <a:off x="1079640" y="-165960"/>
            <a:ext cx="8818920" cy="1261440"/>
          </a:xfrm>
          <a:prstGeom prst="rect">
            <a:avLst/>
          </a:prstGeom>
          <a:noFill/>
          <a:ln>
            <a:noFill/>
          </a:ln>
        </p:spPr>
        <p:style>
          <a:lnRef idx="0"/>
          <a:fillRef idx="0"/>
          <a:effectRef idx="0"/>
          <a:fontRef idx="minor"/>
        </p:style>
        <p:txBody>
          <a:bodyPr lIns="0" rIns="0" tIns="0" bIns="0" anchor="ctr"/>
          <a:p>
            <a:pPr algn="ctr">
              <a:lnSpc>
                <a:spcPct val="100000"/>
              </a:lnSpc>
            </a:pPr>
            <a:r>
              <a:rPr b="1" lang="fr-FR" sz="3000" spc="-1" strike="noStrike">
                <a:solidFill>
                  <a:srgbClr val="008080"/>
                </a:solidFill>
                <a:uFill>
                  <a:solidFill>
                    <a:srgbClr val="ffffff"/>
                  </a:solidFill>
                </a:uFill>
                <a:latin typeface="Calibri"/>
                <a:ea typeface="Microsoft YaHei"/>
              </a:rPr>
              <a:t>Fiche d’information acquéreurs / locataires</a:t>
            </a:r>
            <a:endParaRPr lang="fr-FR" sz="1800" spc="-1" strike="noStrike">
              <a:solidFill>
                <a:srgbClr val="000000"/>
              </a:solidFill>
              <a:uFill>
                <a:solidFill>
                  <a:srgbClr val="ffffff"/>
                </a:solidFill>
              </a:uFill>
              <a:latin typeface="Arial"/>
            </a:endParaRPr>
          </a:p>
        </p:txBody>
      </p:sp>
      <p:sp>
        <p:nvSpPr>
          <p:cNvPr id="281" name="CustomShape 3"/>
          <p:cNvSpPr/>
          <p:nvPr/>
        </p:nvSpPr>
        <p:spPr>
          <a:xfrm>
            <a:off x="216000" y="720720"/>
            <a:ext cx="9898560" cy="6298200"/>
          </a:xfrm>
          <a:custGeom>
            <a:avLst/>
            <a:gdLst/>
            <a:ahLst/>
            <a:rect l="l" t="t" r="r" b="b"/>
            <a:pathLst>
              <a:path w="21600" h="21600">
                <a:moveTo>
                  <a:pt x="0" y="0"/>
                </a:moveTo>
                <a:lnTo>
                  <a:pt x="1" y="0"/>
                </a:lnTo>
                <a:lnTo>
                  <a:pt x="1" y="1"/>
                </a:lnTo>
                <a:lnTo>
                  <a:pt x="0" y="1"/>
                </a:lnTo>
                <a:lnTo>
                  <a:pt x="0" y="0"/>
                </a:lnTo>
                <a:close/>
              </a:path>
            </a:pathLst>
          </a:custGeom>
          <a:solidFill>
            <a:srgbClr val="eeeeee">
              <a:alpha val="30000"/>
            </a:srgbClr>
          </a:solidFill>
          <a:ln>
            <a:noFill/>
          </a:ln>
        </p:spPr>
        <p:style>
          <a:lnRef idx="0"/>
          <a:fillRef idx="0"/>
          <a:effectRef idx="0"/>
          <a:fontRef idx="minor"/>
        </p:style>
      </p:sp>
      <p:pic>
        <p:nvPicPr>
          <p:cNvPr id="282" name="Picture 7" descr=""/>
          <p:cNvPicPr/>
          <p:nvPr/>
        </p:nvPicPr>
        <p:blipFill>
          <a:blip r:embed="rId3"/>
          <a:stretch/>
        </p:blipFill>
        <p:spPr>
          <a:xfrm>
            <a:off x="0" y="3780000"/>
            <a:ext cx="10079640" cy="1064160"/>
          </a:xfrm>
          <a:prstGeom prst="rect">
            <a:avLst/>
          </a:prstGeom>
          <a:ln w="36000">
            <a:solidFill>
              <a:srgbClr val="9900ff"/>
            </a:solidFill>
            <a:miter/>
          </a:ln>
        </p:spPr>
      </p:pic>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CustomShape 1"/>
          <p:cNvSpPr/>
          <p:nvPr/>
        </p:nvSpPr>
        <p:spPr>
          <a:xfrm>
            <a:off x="7227720" y="6886440"/>
            <a:ext cx="2346840" cy="521280"/>
          </a:xfrm>
          <a:prstGeom prst="rect">
            <a:avLst/>
          </a:prstGeom>
          <a:noFill/>
          <a:ln>
            <a:noFill/>
          </a:ln>
        </p:spPr>
        <p:style>
          <a:lnRef idx="0"/>
          <a:fillRef idx="0"/>
          <a:effectRef idx="0"/>
          <a:fontRef idx="minor"/>
        </p:style>
        <p:txBody>
          <a:bodyPr lIns="0" rIns="0" tIns="0" bIns="0"/>
          <a:p>
            <a:pPr algn="r">
              <a:lnSpc>
                <a:spcPct val="100000"/>
              </a:lnSpc>
            </a:pPr>
            <a:fld id="{FC919988-F865-4139-A8A3-F6D9229A48AB}" type="slidenum">
              <a:rPr lang="fr-FR" sz="1400" spc="-1" strike="noStrike">
                <a:solidFill>
                  <a:srgbClr val="000000"/>
                </a:solidFill>
                <a:uFill>
                  <a:solidFill>
                    <a:srgbClr val="ffffff"/>
                  </a:solidFill>
                </a:uFill>
                <a:latin typeface="Times New Roman"/>
                <a:ea typeface="Segoe UI"/>
              </a:rPr>
              <a:t>&lt;numéro&gt;</a:t>
            </a:fld>
            <a:endParaRPr lang="fr-FR" sz="1800" spc="-1" strike="noStrike">
              <a:solidFill>
                <a:srgbClr val="000000"/>
              </a:solidFill>
              <a:uFill>
                <a:solidFill>
                  <a:srgbClr val="ffffff"/>
                </a:solidFill>
              </a:uFill>
              <a:latin typeface="Arial"/>
            </a:endParaRPr>
          </a:p>
        </p:txBody>
      </p:sp>
      <p:sp>
        <p:nvSpPr>
          <p:cNvPr id="284" name="CustomShape 2"/>
          <p:cNvSpPr/>
          <p:nvPr/>
        </p:nvSpPr>
        <p:spPr>
          <a:xfrm>
            <a:off x="1079640" y="-165960"/>
            <a:ext cx="8818920" cy="1261440"/>
          </a:xfrm>
          <a:prstGeom prst="rect">
            <a:avLst/>
          </a:prstGeom>
          <a:noFill/>
          <a:ln>
            <a:noFill/>
          </a:ln>
        </p:spPr>
        <p:style>
          <a:lnRef idx="0"/>
          <a:fillRef idx="0"/>
          <a:effectRef idx="0"/>
          <a:fontRef idx="minor"/>
        </p:style>
        <p:txBody>
          <a:bodyPr lIns="0" rIns="0" tIns="0" bIns="0" anchor="ctr"/>
          <a:p>
            <a:pPr algn="ctr">
              <a:lnSpc>
                <a:spcPct val="100000"/>
              </a:lnSpc>
            </a:pPr>
            <a:r>
              <a:rPr b="1" lang="fr-FR" sz="3000" spc="-1" strike="noStrike">
                <a:solidFill>
                  <a:srgbClr val="008080"/>
                </a:solidFill>
                <a:uFill>
                  <a:solidFill>
                    <a:srgbClr val="ffffff"/>
                  </a:solidFill>
                </a:uFill>
                <a:latin typeface="Calibri"/>
                <a:ea typeface="Microsoft YaHei"/>
              </a:rPr>
              <a:t>Droit à l’information sur les risques majeurs</a:t>
            </a:r>
            <a:endParaRPr lang="fr-FR" sz="1800" spc="-1" strike="noStrike">
              <a:solidFill>
                <a:srgbClr val="000000"/>
              </a:solidFill>
              <a:uFill>
                <a:solidFill>
                  <a:srgbClr val="ffffff"/>
                </a:solidFill>
              </a:uFill>
              <a:latin typeface="Arial"/>
            </a:endParaRPr>
          </a:p>
        </p:txBody>
      </p:sp>
      <p:graphicFrame>
        <p:nvGraphicFramePr>
          <p:cNvPr id="285" name="Table 3"/>
          <p:cNvGraphicFramePr/>
          <p:nvPr/>
        </p:nvGraphicFramePr>
        <p:xfrm>
          <a:off x="1138320" y="2422440"/>
          <a:ext cx="8845200" cy="3729240"/>
        </p:xfrm>
        <a:graphic>
          <a:graphicData uri="http://schemas.openxmlformats.org/drawingml/2006/table">
            <a:tbl>
              <a:tblPr/>
              <a:tblGrid>
                <a:gridCol w="1278360"/>
                <a:gridCol w="6248160"/>
                <a:gridCol w="1319040"/>
              </a:tblGrid>
              <a:tr h="584640">
                <a:tc>
                  <a:txBody>
                    <a:bodyPr/>
                    <a:p>
                      <a:pPr>
                        <a:lnSpc>
                          <a:spcPct val="100000"/>
                        </a:lnSpc>
                      </a:pPr>
                      <a:r>
                        <a:rPr lang="fr-FR" sz="1800" spc="-1" strike="noStrike">
                          <a:solidFill>
                            <a:srgbClr val="000000"/>
                          </a:solidFill>
                          <a:uFill>
                            <a:solidFill>
                              <a:srgbClr val="ffffff"/>
                            </a:solidFill>
                          </a:uFill>
                          <a:latin typeface="Calibri Light"/>
                          <a:ea typeface="Arial Unicode MS"/>
                        </a:rPr>
                        <a:t>Où ?</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800" spc="-1" strike="noStrike">
                          <a:solidFill>
                            <a:srgbClr val="000000"/>
                          </a:solidFill>
                          <a:uFill>
                            <a:solidFill>
                              <a:srgbClr val="ffffff"/>
                            </a:solidFill>
                          </a:uFill>
                          <a:latin typeface="Calibri Light"/>
                          <a:ea typeface="Arial Unicode MS"/>
                        </a:rPr>
                        <a:t>Dans les communes de zone 2 et 3 (voir </a:t>
                      </a:r>
                      <a:r>
                        <a:rPr lang="fr-FR" sz="1800" spc="-1" strike="noStrike" u="sng">
                          <a:solidFill>
                            <a:srgbClr val="0000ff"/>
                          </a:solidFill>
                          <a:uFill>
                            <a:solidFill>
                              <a:srgbClr val="ffffff"/>
                            </a:solidFill>
                          </a:uFill>
                          <a:latin typeface="Calibri Light"/>
                          <a:ea typeface="Arial Unicode MS"/>
                          <a:hlinkClick r:id="rId1"/>
                        </a:rPr>
                        <a:t>site de l’IRSN</a:t>
                      </a:r>
                      <a:r>
                        <a:rPr lang="fr-FR" sz="1800" spc="-1" strike="noStrike">
                          <a:solidFill>
                            <a:srgbClr val="000000"/>
                          </a:solidFill>
                          <a:uFill>
                            <a:solidFill>
                              <a:srgbClr val="ffffff"/>
                            </a:solidFill>
                          </a:uFill>
                          <a:latin typeface="Calibri Light"/>
                          <a:ea typeface="Arial Unicode MS"/>
                        </a:rPr>
                        <a:t>)</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400" spc="-1" strike="noStrike" u="sng">
                          <a:solidFill>
                            <a:srgbClr val="0000ff"/>
                          </a:solidFill>
                          <a:uFill>
                            <a:solidFill>
                              <a:srgbClr val="ffffff"/>
                            </a:solidFill>
                          </a:uFill>
                          <a:latin typeface="Calibri Light"/>
                          <a:ea typeface="Arial Unicode MS"/>
                          <a:hlinkClick r:id="rId2"/>
                        </a:rPr>
                        <a:t>R125-10</a:t>
                      </a:r>
                      <a:endParaRPr lang="fr-FR" sz="1800" spc="-1" strike="noStrike">
                        <a:solidFill>
                          <a:srgbClr val="000000"/>
                        </a:solidFill>
                        <a:uFill>
                          <a:solidFill>
                            <a:srgbClr val="ffffff"/>
                          </a:solidFill>
                        </a:uFill>
                        <a:latin typeface="Arial"/>
                      </a:endParaRPr>
                    </a:p>
                  </a:txBody>
                  <a:tcPr marL="91440" marR="91440">
                    <a:noFill/>
                  </a:tcPr>
                </a:tc>
              </a:tr>
              <a:tr h="584640">
                <a:tc>
                  <a:txBody>
                    <a:bodyPr/>
                    <a:p>
                      <a:pPr>
                        <a:lnSpc>
                          <a:spcPct val="100000"/>
                        </a:lnSpc>
                      </a:pPr>
                      <a:r>
                        <a:rPr lang="fr-FR" sz="1800" spc="-1" strike="noStrike">
                          <a:solidFill>
                            <a:srgbClr val="000000"/>
                          </a:solidFill>
                          <a:uFill>
                            <a:solidFill>
                              <a:srgbClr val="ffffff"/>
                            </a:solidFill>
                          </a:uFill>
                          <a:latin typeface="Calibri Light"/>
                          <a:ea typeface="Arial Unicode MS"/>
                        </a:rPr>
                        <a:t>Quand ?</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800" spc="-1" strike="noStrike">
                          <a:solidFill>
                            <a:srgbClr val="000000"/>
                          </a:solidFill>
                          <a:uFill>
                            <a:solidFill>
                              <a:srgbClr val="ffffff"/>
                            </a:solidFill>
                          </a:uFill>
                          <a:latin typeface="Calibri Light"/>
                          <a:ea typeface="Arial Unicode MS"/>
                        </a:rPr>
                        <a:t>Tout le temps</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400" spc="-1" strike="noStrike" u="sng">
                          <a:solidFill>
                            <a:srgbClr val="0000ff"/>
                          </a:solidFill>
                          <a:uFill>
                            <a:solidFill>
                              <a:srgbClr val="ffffff"/>
                            </a:solidFill>
                          </a:uFill>
                          <a:latin typeface="Calibri"/>
                          <a:ea typeface="Arial Unicode MS"/>
                          <a:hlinkClick r:id="rId3"/>
                        </a:rPr>
                        <a:t>R125-11</a:t>
                      </a:r>
                      <a:endParaRPr lang="fr-FR" sz="1800" spc="-1" strike="noStrike">
                        <a:solidFill>
                          <a:srgbClr val="000000"/>
                        </a:solidFill>
                        <a:uFill>
                          <a:solidFill>
                            <a:srgbClr val="ffffff"/>
                          </a:solidFill>
                        </a:uFill>
                        <a:latin typeface="Arial"/>
                      </a:endParaRPr>
                    </a:p>
                  </a:txBody>
                  <a:tcPr marL="91440" marR="91440">
                    <a:noFill/>
                  </a:tcPr>
                </a:tc>
              </a:tr>
              <a:tr h="1024200">
                <a:tc>
                  <a:txBody>
                    <a:bodyPr/>
                    <a:p>
                      <a:pPr>
                        <a:lnSpc>
                          <a:spcPct val="100000"/>
                        </a:lnSpc>
                      </a:pPr>
                      <a:r>
                        <a:rPr lang="fr-FR" sz="1800" spc="-1" strike="noStrike">
                          <a:solidFill>
                            <a:srgbClr val="000000"/>
                          </a:solidFill>
                          <a:uFill>
                            <a:solidFill>
                              <a:srgbClr val="ffffff"/>
                            </a:solidFill>
                          </a:uFill>
                          <a:latin typeface="Calibri Light"/>
                          <a:ea typeface="Arial Unicode MS"/>
                        </a:rPr>
                        <a:t>Comment ?</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800" spc="-1" strike="noStrike">
                          <a:solidFill>
                            <a:srgbClr val="000000"/>
                          </a:solidFill>
                          <a:uFill>
                            <a:solidFill>
                              <a:srgbClr val="ffffff"/>
                            </a:solidFill>
                          </a:uFill>
                          <a:latin typeface="Calibri Light"/>
                          <a:ea typeface="Arial Unicode MS"/>
                        </a:rPr>
                        <a:t>Via le dossier départemental sur les risques majeurs (DDRM) et le dossier d’information communal sur les risques majeurs (DICRIM), consultables en mairie</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400" spc="-1" strike="noStrike" u="sng">
                          <a:solidFill>
                            <a:srgbClr val="0000ff"/>
                          </a:solidFill>
                          <a:uFill>
                            <a:solidFill>
                              <a:srgbClr val="ffffff"/>
                            </a:solidFill>
                          </a:uFill>
                          <a:latin typeface="Calibri"/>
                          <a:ea typeface="Arial Unicode MS"/>
                          <a:hlinkClick r:id="rId4"/>
                        </a:rPr>
                        <a:t>R125-11</a:t>
                      </a:r>
                      <a:endParaRPr lang="fr-FR" sz="1800" spc="-1" strike="noStrike">
                        <a:solidFill>
                          <a:srgbClr val="000000"/>
                        </a:solidFill>
                        <a:uFill>
                          <a:solidFill>
                            <a:srgbClr val="ffffff"/>
                          </a:solidFill>
                        </a:uFill>
                        <a:latin typeface="Arial"/>
                      </a:endParaRPr>
                    </a:p>
                  </a:txBody>
                  <a:tcPr marL="91440" marR="91440">
                    <a:noFill/>
                  </a:tcPr>
                </a:tc>
              </a:tr>
              <a:tr h="1536120">
                <a:tc>
                  <a:txBody>
                    <a:bodyPr/>
                    <a:p>
                      <a:pPr>
                        <a:lnSpc>
                          <a:spcPct val="100000"/>
                        </a:lnSpc>
                      </a:pPr>
                      <a:r>
                        <a:rPr lang="fr-FR" sz="1800" spc="-1" strike="noStrike">
                          <a:solidFill>
                            <a:srgbClr val="000000"/>
                          </a:solidFill>
                          <a:uFill>
                            <a:solidFill>
                              <a:srgbClr val="ffffff"/>
                            </a:solidFill>
                          </a:uFill>
                          <a:latin typeface="Calibri Light"/>
                          <a:ea typeface="Arial Unicode MS"/>
                        </a:rPr>
                        <a:t>Pourquoi ?</a:t>
                      </a:r>
                      <a:endParaRPr lang="fr-FR" sz="1800" spc="-1" strike="noStrike">
                        <a:solidFill>
                          <a:srgbClr val="000000"/>
                        </a:solidFill>
                        <a:uFill>
                          <a:solidFill>
                            <a:srgbClr val="ffffff"/>
                          </a:solidFill>
                        </a:uFill>
                        <a:latin typeface="Arial"/>
                      </a:endParaRPr>
                    </a:p>
                  </a:txBody>
                  <a:tcPr marL="91440" marR="91440">
                    <a:noFill/>
                  </a:tcPr>
                </a:tc>
                <a:tc>
                  <a:txBody>
                    <a:bodyPr/>
                    <a:p>
                      <a:pPr>
                        <a:lnSpc>
                          <a:spcPct val="100000"/>
                        </a:lnSpc>
                      </a:pPr>
                      <a:r>
                        <a:rPr lang="fr-FR" sz="1800" spc="-1" strike="noStrike">
                          <a:solidFill>
                            <a:srgbClr val="000000"/>
                          </a:solidFill>
                          <a:uFill>
                            <a:solidFill>
                              <a:srgbClr val="ffffff"/>
                            </a:solidFill>
                          </a:uFill>
                          <a:latin typeface="Calibri Light"/>
                          <a:ea typeface="Arial Unicode MS"/>
                        </a:rPr>
                        <a:t>L’objectif de l’information préventive est de rendre le citoyen conscient des risques majeurs auxquels il peut être exposé. Informé sur les phénomènes, leurs conséquences et les mesures pour s’en protéger et en réduire les dommages, il sera ainsi moins vulnérable.</a:t>
                      </a:r>
                      <a:endParaRPr lang="fr-FR" sz="1800" spc="-1" strike="noStrike">
                        <a:solidFill>
                          <a:srgbClr val="000000"/>
                        </a:solidFill>
                        <a:uFill>
                          <a:solidFill>
                            <a:srgbClr val="ffffff"/>
                          </a:solidFill>
                        </a:uFill>
                        <a:latin typeface="Arial"/>
                      </a:endParaRPr>
                    </a:p>
                  </a:txBody>
                  <a:tcPr marL="91440" marR="91440">
                    <a:noFill/>
                  </a:tcPr>
                </a:tc>
                <a:tc>
                  <a:tcPr marL="91440" marR="91440">
                    <a:noFill/>
                  </a:tcPr>
                </a:tc>
              </a:tr>
            </a:tbl>
          </a:graphicData>
        </a:graphic>
      </p:graphicFrame>
      <p:sp>
        <p:nvSpPr>
          <p:cNvPr id="286" name="CustomShape 4"/>
          <p:cNvSpPr/>
          <p:nvPr/>
        </p:nvSpPr>
        <p:spPr>
          <a:xfrm>
            <a:off x="1079640" y="1147680"/>
            <a:ext cx="8818920" cy="10116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2000" spc="-1" strike="noStrike">
                <a:solidFill>
                  <a:srgbClr val="000000"/>
                </a:solidFill>
                <a:uFill>
                  <a:solidFill>
                    <a:srgbClr val="ffffff"/>
                  </a:solidFill>
                </a:uFill>
                <a:latin typeface="Calibri Light"/>
                <a:ea typeface="Arial Unicode MS"/>
              </a:rPr>
              <a:t>Les citoyens ont un droit à l'information sur les risques majeurs </a:t>
            </a:r>
            <a:endParaRPr lang="fr-FR" sz="1800" spc="-1" strike="noStrike">
              <a:solidFill>
                <a:srgbClr val="000000"/>
              </a:solidFill>
              <a:uFill>
                <a:solidFill>
                  <a:srgbClr val="ffffff"/>
                </a:solidFill>
              </a:uFill>
              <a:latin typeface="Arial"/>
            </a:endParaRPr>
          </a:p>
          <a:p>
            <a:pPr algn="ctr">
              <a:lnSpc>
                <a:spcPct val="100000"/>
              </a:lnSpc>
            </a:pPr>
            <a:r>
              <a:rPr b="1" lang="fr-FR" sz="2000" spc="-1" strike="noStrike">
                <a:solidFill>
                  <a:srgbClr val="000000"/>
                </a:solidFill>
                <a:uFill>
                  <a:solidFill>
                    <a:srgbClr val="ffffff"/>
                  </a:solidFill>
                </a:uFill>
                <a:latin typeface="Calibri Light"/>
                <a:ea typeface="Arial Unicode MS"/>
              </a:rPr>
              <a:t>auxquels ils sont exposés parmi </a:t>
            </a:r>
            <a:endParaRPr lang="fr-FR" sz="1800" spc="-1" strike="noStrike">
              <a:solidFill>
                <a:srgbClr val="000000"/>
              </a:solidFill>
              <a:uFill>
                <a:solidFill>
                  <a:srgbClr val="ffffff"/>
                </a:solidFill>
              </a:uFill>
              <a:latin typeface="Arial"/>
            </a:endParaRPr>
          </a:p>
          <a:p>
            <a:pPr algn="ctr">
              <a:lnSpc>
                <a:spcPct val="100000"/>
              </a:lnSpc>
            </a:pPr>
            <a:r>
              <a:rPr b="1" lang="fr-FR" sz="2000" spc="-1" strike="noStrike">
                <a:solidFill>
                  <a:srgbClr val="000000"/>
                </a:solidFill>
                <a:uFill>
                  <a:solidFill>
                    <a:srgbClr val="ffffff"/>
                  </a:solidFill>
                </a:uFill>
                <a:latin typeface="Calibri Light"/>
                <a:ea typeface="Arial Unicode MS"/>
              </a:rPr>
              <a:t>lesquels le Radon </a:t>
            </a:r>
            <a:r>
              <a:rPr lang="fr-FR" sz="2000" spc="-1" strike="noStrike">
                <a:solidFill>
                  <a:srgbClr val="000000"/>
                </a:solidFill>
                <a:uFill>
                  <a:solidFill>
                    <a:srgbClr val="ffffff"/>
                  </a:solidFill>
                </a:uFill>
                <a:latin typeface="Calibri Light"/>
                <a:ea typeface="Arial Unicode MS"/>
              </a:rPr>
              <a:t>(art.L125-2 du code de l’environnement).</a:t>
            </a:r>
            <a:endParaRPr lang="fr-FR" sz="1800" spc="-1" strike="noStrike">
              <a:solidFill>
                <a:srgbClr val="000000"/>
              </a:solidFill>
              <a:uFill>
                <a:solidFill>
                  <a:srgbClr val="ffffff"/>
                </a:solidFill>
              </a:uFill>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CustomShape 1"/>
          <p:cNvSpPr/>
          <p:nvPr/>
        </p:nvSpPr>
        <p:spPr>
          <a:xfrm>
            <a:off x="1944720" y="301680"/>
            <a:ext cx="7845840" cy="1261440"/>
          </a:xfrm>
          <a:prstGeom prst="rect">
            <a:avLst/>
          </a:prstGeom>
          <a:noFill/>
          <a:ln>
            <a:noFill/>
          </a:ln>
        </p:spPr>
        <p:style>
          <a:lnRef idx="0"/>
          <a:fillRef idx="0"/>
          <a:effectRef idx="0"/>
          <a:fontRef idx="minor"/>
        </p:style>
      </p:sp>
      <p:sp>
        <p:nvSpPr>
          <p:cNvPr id="288"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endParaRPr lang="fr-FR" sz="1800" spc="-1" strike="noStrike">
              <a:solidFill>
                <a:srgbClr val="000000"/>
              </a:solidFill>
              <a:uFill>
                <a:solidFill>
                  <a:srgbClr val="ffffff"/>
                </a:solidFill>
              </a:uFill>
              <a:latin typeface="Arial"/>
            </a:endParaRPr>
          </a:p>
          <a:p>
            <a:pPr algn="ctr">
              <a:lnSpc>
                <a:spcPct val="100000"/>
              </a:lnSpc>
            </a:pPr>
            <a:r>
              <a:rPr b="1" lang="fr-FR" sz="4000" spc="-1" strike="noStrike">
                <a:solidFill>
                  <a:srgbClr val="000000"/>
                </a:solidFill>
                <a:uFill>
                  <a:solidFill>
                    <a:srgbClr val="ffffff"/>
                  </a:solidFill>
                </a:uFill>
                <a:latin typeface="Calibri"/>
                <a:ea typeface="Microsoft YaHei"/>
              </a:rPr>
              <a:t>Élus, vous souhaitez sensibiliser vos administrés : témoignages</a:t>
            </a:r>
            <a:endParaRPr lang="fr-FR" sz="1800" spc="-1" strike="noStrike">
              <a:solidFill>
                <a:srgbClr val="000000"/>
              </a:solidFill>
              <a:uFill>
                <a:solidFill>
                  <a:srgbClr val="ffffff"/>
                </a:solidFill>
              </a:uFill>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CustomShape 1"/>
          <p:cNvSpPr/>
          <p:nvPr/>
        </p:nvSpPr>
        <p:spPr>
          <a:xfrm>
            <a:off x="1944720" y="301680"/>
            <a:ext cx="7845840" cy="1261440"/>
          </a:xfrm>
          <a:prstGeom prst="rect">
            <a:avLst/>
          </a:prstGeom>
          <a:noFill/>
          <a:ln>
            <a:noFill/>
          </a:ln>
        </p:spPr>
        <p:style>
          <a:lnRef idx="0"/>
          <a:fillRef idx="0"/>
          <a:effectRef idx="0"/>
          <a:fontRef idx="minor"/>
        </p:style>
      </p:sp>
      <p:sp>
        <p:nvSpPr>
          <p:cNvPr id="290"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nSpc>
                <a:spcPct val="100000"/>
              </a:lnSpc>
            </a:pPr>
            <a:endParaRPr lang="fr-FR" sz="1800" spc="-1" strike="noStrike">
              <a:solidFill>
                <a:srgbClr val="000000"/>
              </a:solidFill>
              <a:uFill>
                <a:solidFill>
                  <a:srgbClr val="ffffff"/>
                </a:solidFill>
              </a:uFill>
              <a:latin typeface="Arial"/>
            </a:endParaRPr>
          </a:p>
          <a:p>
            <a:pPr>
              <a:lnSpc>
                <a:spcPct val="100000"/>
              </a:lnSpc>
            </a:pPr>
            <a:r>
              <a:rPr b="1" lang="fr-FR" sz="4000" spc="-1" strike="noStrike">
                <a:solidFill>
                  <a:srgbClr val="000000"/>
                </a:solidFill>
                <a:uFill>
                  <a:solidFill>
                    <a:srgbClr val="ffffff"/>
                  </a:solidFill>
                </a:uFill>
                <a:latin typeface="Calibri"/>
                <a:ea typeface="Microsoft YaHei"/>
              </a:rPr>
              <a:t>Gérard Allard</a:t>
            </a:r>
            <a:r>
              <a:rPr lang="fr-FR" sz="4000" spc="-1" strike="noStrike">
                <a:solidFill>
                  <a:srgbClr val="000000"/>
                </a:solidFill>
                <a:uFill>
                  <a:solidFill>
                    <a:srgbClr val="ffffff"/>
                  </a:solidFill>
                </a:uFill>
                <a:latin typeface="Calibri"/>
                <a:ea typeface="Microsoft YaHei"/>
              </a:rPr>
              <a:t>, UFC Que Choisir</a:t>
            </a:r>
            <a:endParaRPr lang="fr-FR" sz="1800" spc="-1" strike="noStrike">
              <a:solidFill>
                <a:srgbClr val="000000"/>
              </a:solidFill>
              <a:uFill>
                <a:solidFill>
                  <a:srgbClr val="ffffff"/>
                </a:solidFill>
              </a:uFill>
              <a:latin typeface="Arial"/>
            </a:endParaRPr>
          </a:p>
          <a:p>
            <a:pPr>
              <a:lnSpc>
                <a:spcPct val="100000"/>
              </a:lnSpc>
            </a:pPr>
            <a:r>
              <a:rPr b="1" lang="fr-FR" sz="4000" spc="-1" strike="noStrike">
                <a:solidFill>
                  <a:srgbClr val="000000"/>
                </a:solidFill>
                <a:uFill>
                  <a:solidFill>
                    <a:srgbClr val="ffffff"/>
                  </a:solidFill>
                </a:uFill>
                <a:latin typeface="Calibri"/>
                <a:ea typeface="Microsoft YaHei"/>
              </a:rPr>
              <a:t>Jean-Michel Buf</a:t>
            </a:r>
            <a:r>
              <a:rPr lang="fr-FR" sz="4000" spc="-1" strike="noStrike">
                <a:solidFill>
                  <a:srgbClr val="000000"/>
                </a:solidFill>
                <a:uFill>
                  <a:solidFill>
                    <a:srgbClr val="ffffff"/>
                  </a:solidFill>
                </a:uFill>
                <a:latin typeface="Calibri"/>
                <a:ea typeface="Microsoft YaHei"/>
              </a:rPr>
              <a:t>, maire de Blain</a:t>
            </a:r>
            <a:endParaRPr lang="fr-FR" sz="1800" spc="-1" strike="noStrike">
              <a:solidFill>
                <a:srgbClr val="000000"/>
              </a:solidFill>
              <a:uFill>
                <a:solidFill>
                  <a:srgbClr val="ffffff"/>
                </a:solidFill>
              </a:uFill>
              <a:latin typeface="Arial"/>
            </a:endParaRPr>
          </a:p>
          <a:p>
            <a:pPr>
              <a:lnSpc>
                <a:spcPct val="100000"/>
              </a:lnSpc>
            </a:pPr>
            <a:r>
              <a:rPr b="1" lang="fr-FR" sz="4000" spc="-1" strike="noStrike">
                <a:solidFill>
                  <a:srgbClr val="000000"/>
                </a:solidFill>
                <a:uFill>
                  <a:solidFill>
                    <a:srgbClr val="ffffff"/>
                  </a:solidFill>
                </a:uFill>
                <a:latin typeface="Calibri"/>
                <a:ea typeface="Microsoft YaHei"/>
              </a:rPr>
              <a:t>Stéphane Colle</a:t>
            </a:r>
            <a:r>
              <a:rPr lang="fr-FR" sz="4000" spc="-1" strike="noStrike">
                <a:solidFill>
                  <a:srgbClr val="000000"/>
                </a:solidFill>
                <a:uFill>
                  <a:solidFill>
                    <a:srgbClr val="ffffff"/>
                  </a:solidFill>
                </a:uFill>
                <a:latin typeface="Calibri"/>
                <a:ea typeface="Microsoft YaHei"/>
              </a:rPr>
              <a:t>, Cerema Ouest</a:t>
            </a:r>
            <a:endParaRPr lang="fr-FR" sz="1800" spc="-1" strike="noStrike">
              <a:solidFill>
                <a:srgbClr val="000000"/>
              </a:solidFill>
              <a:uFill>
                <a:solidFill>
                  <a:srgbClr val="ffffff"/>
                </a:solidFill>
              </a:uFill>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291" name="Image 1" descr=""/>
          <p:cNvPicPr/>
          <p:nvPr/>
        </p:nvPicPr>
        <p:blipFill>
          <a:blip r:embed="rId2"/>
          <a:stretch/>
        </p:blipFill>
        <p:spPr>
          <a:xfrm>
            <a:off x="239760" y="5989680"/>
            <a:ext cx="1610280" cy="37980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CustomShape 1"/>
          <p:cNvSpPr/>
          <p:nvPr/>
        </p:nvSpPr>
        <p:spPr>
          <a:xfrm>
            <a:off x="1944720" y="301680"/>
            <a:ext cx="7845840" cy="1261440"/>
          </a:xfrm>
          <a:prstGeom prst="rect">
            <a:avLst/>
          </a:prstGeom>
          <a:noFill/>
          <a:ln>
            <a:noFill/>
          </a:ln>
        </p:spPr>
        <p:style>
          <a:lnRef idx="0"/>
          <a:fillRef idx="0"/>
          <a:effectRef idx="0"/>
          <a:fontRef idx="minor"/>
        </p:style>
      </p:sp>
      <p:sp>
        <p:nvSpPr>
          <p:cNvPr id="190"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r>
              <a:rPr b="1" lang="fr-FR" sz="4000" spc="-1" strike="noStrike">
                <a:solidFill>
                  <a:srgbClr val="000000"/>
                </a:solidFill>
                <a:uFill>
                  <a:solidFill>
                    <a:srgbClr val="ffffff"/>
                  </a:solidFill>
                </a:uFill>
                <a:latin typeface="Calibri"/>
                <a:ea typeface="Microsoft YaHei"/>
              </a:rPr>
              <a:t>Dr Christophe DUVAUX</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Directeur adjoint  de l’ARS </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(Agence régionale de Santé)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spTree>
  </p:cSld>
  <p:transition spd="slow">
    <p:pull dir="ld"/>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CustomShape 1"/>
          <p:cNvSpPr/>
          <p:nvPr/>
        </p:nvSpPr>
        <p:spPr>
          <a:xfrm>
            <a:off x="1944720" y="301680"/>
            <a:ext cx="7845840" cy="1261440"/>
          </a:xfrm>
          <a:prstGeom prst="rect">
            <a:avLst/>
          </a:prstGeom>
          <a:noFill/>
          <a:ln>
            <a:noFill/>
          </a:ln>
        </p:spPr>
        <p:style>
          <a:lnRef idx="0"/>
          <a:fillRef idx="0"/>
          <a:effectRef idx="0"/>
          <a:fontRef idx="minor"/>
        </p:style>
      </p:sp>
      <p:sp>
        <p:nvSpPr>
          <p:cNvPr id="192"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endParaRPr lang="fr-FR" sz="1800" spc="-1" strike="noStrike">
              <a:solidFill>
                <a:srgbClr val="000000"/>
              </a:solidFill>
              <a:uFill>
                <a:solidFill>
                  <a:srgbClr val="ffffff"/>
                </a:solidFill>
              </a:uFill>
              <a:latin typeface="Arial"/>
            </a:endParaRPr>
          </a:p>
          <a:p>
            <a:pPr algn="ctr">
              <a:lnSpc>
                <a:spcPct val="100000"/>
              </a:lnSpc>
            </a:pPr>
            <a:r>
              <a:rPr b="1" lang="fr-FR" sz="4000" spc="-1" strike="noStrike">
                <a:solidFill>
                  <a:srgbClr val="000000"/>
                </a:solidFill>
                <a:uFill>
                  <a:solidFill>
                    <a:srgbClr val="ffffff"/>
                  </a:solidFill>
                </a:uFill>
                <a:latin typeface="Calibri"/>
                <a:ea typeface="Microsoft YaHei"/>
              </a:rPr>
              <a:t>Le radon, qu’est-ce que c’est ?</a:t>
            </a:r>
            <a:endParaRPr lang="fr-FR"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TextShape 1"/>
          <p:cNvSpPr txBox="1"/>
          <p:nvPr/>
        </p:nvSpPr>
        <p:spPr>
          <a:xfrm>
            <a:off x="3312000" y="2376000"/>
            <a:ext cx="4176000" cy="657360"/>
          </a:xfrm>
          <a:prstGeom prst="rect">
            <a:avLst/>
          </a:prstGeom>
          <a:noFill/>
          <a:ln>
            <a:noFill/>
          </a:ln>
        </p:spPr>
        <p:txBody>
          <a:bodyPr lIns="90000" rIns="90000" tIns="45000" bIns="45000"/>
          <a:p>
            <a:r>
              <a:rPr lang="fr-FR" sz="4000" spc="-1" strike="noStrike">
                <a:solidFill>
                  <a:srgbClr val="000000"/>
                </a:solidFill>
                <a:uFill>
                  <a:solidFill>
                    <a:srgbClr val="ffffff"/>
                  </a:solidFill>
                </a:uFill>
                <a:latin typeface="Arial"/>
              </a:rPr>
              <a:t>        </a:t>
            </a:r>
            <a:r>
              <a:rPr lang="fr-FR" sz="4000" spc="-1" strike="noStrike">
                <a:solidFill>
                  <a:srgbClr val="000000"/>
                </a:solidFill>
                <a:uFill>
                  <a:solidFill>
                    <a:srgbClr val="ffffff"/>
                  </a:solidFill>
                </a:uFill>
                <a:latin typeface="Arial"/>
              </a:rPr>
              <a:t>Vidéo</a:t>
            </a:r>
            <a:endParaRPr lang="fr-FR" sz="40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CustomShape 1"/>
          <p:cNvSpPr/>
          <p:nvPr/>
        </p:nvSpPr>
        <p:spPr>
          <a:xfrm>
            <a:off x="1944720" y="301680"/>
            <a:ext cx="7845840" cy="1261440"/>
          </a:xfrm>
          <a:prstGeom prst="rect">
            <a:avLst/>
          </a:prstGeom>
          <a:noFill/>
          <a:ln>
            <a:noFill/>
          </a:ln>
        </p:spPr>
        <p:style>
          <a:lnRef idx="0"/>
          <a:fillRef idx="0"/>
          <a:effectRef idx="0"/>
          <a:fontRef idx="minor"/>
        </p:style>
        <p:txBody>
          <a:bodyPr lIns="0" rIns="0" tIns="0" bIns="0" anchor="ctr"/>
          <a:p>
            <a:pPr algn="ctr">
              <a:lnSpc>
                <a:spcPct val="100000"/>
              </a:lnSpc>
            </a:pPr>
            <a:r>
              <a:rPr b="1" lang="fr-FR" sz="4000" spc="-1" strike="noStrike">
                <a:solidFill>
                  <a:srgbClr val="000000"/>
                </a:solidFill>
                <a:uFill>
                  <a:solidFill>
                    <a:srgbClr val="ffffff"/>
                  </a:solidFill>
                </a:uFill>
                <a:latin typeface="Calibri"/>
                <a:ea typeface="Microsoft YaHei"/>
              </a:rPr>
              <a:t>LA CARTOGRAPHIE DE L’IRSN</a:t>
            </a:r>
            <a:endParaRPr lang="fr-FR" sz="1800" spc="-1" strike="noStrike">
              <a:solidFill>
                <a:srgbClr val="000000"/>
              </a:solidFill>
              <a:uFill>
                <a:solidFill>
                  <a:srgbClr val="ffffff"/>
                </a:solidFill>
              </a:uFill>
              <a:latin typeface="Arial"/>
            </a:endParaRPr>
          </a:p>
        </p:txBody>
      </p:sp>
      <p:sp>
        <p:nvSpPr>
          <p:cNvPr id="195" name="CustomShape 2"/>
          <p:cNvSpPr/>
          <p:nvPr/>
        </p:nvSpPr>
        <p:spPr>
          <a:xfrm>
            <a:off x="1944720" y="1944720"/>
            <a:ext cx="7845840" cy="4381920"/>
          </a:xfrm>
          <a:prstGeom prst="rect">
            <a:avLst/>
          </a:prstGeom>
          <a:noFill/>
          <a:ln>
            <a:noFill/>
          </a:ln>
        </p:spPr>
        <p:style>
          <a:lnRef idx="0"/>
          <a:fillRef idx="0"/>
          <a:effectRef idx="0"/>
          <a:fontRef idx="minor"/>
        </p:style>
        <p:txBody>
          <a:bodyPr lIns="0" rIns="0" tIns="0" bIns="0"/>
          <a:p>
            <a:pPr algn="ctr">
              <a:lnSpc>
                <a:spcPct val="100000"/>
              </a:lnSpc>
            </a:pPr>
            <a:endParaRPr lang="fr-FR" sz="1800" spc="-1" strike="noStrike">
              <a:solidFill>
                <a:srgbClr val="000000"/>
              </a:solidFill>
              <a:uFill>
                <a:solidFill>
                  <a:srgbClr val="ffffff"/>
                </a:solidFill>
              </a:uFill>
              <a:latin typeface="Arial"/>
            </a:endParaRPr>
          </a:p>
          <a:p>
            <a:pPr algn="ctr">
              <a:lnSpc>
                <a:spcPct val="100000"/>
              </a:lnSpc>
            </a:pPr>
            <a:r>
              <a:rPr b="1" lang="fr-FR" sz="4000" spc="-1" strike="noStrike">
                <a:solidFill>
                  <a:srgbClr val="000000"/>
                </a:solidFill>
                <a:uFill>
                  <a:solidFill>
                    <a:srgbClr val="ffffff"/>
                  </a:solidFill>
                </a:uFill>
                <a:latin typeface="Calibri"/>
                <a:ea typeface="Microsoft YaHei"/>
              </a:rPr>
              <a:t>Pierre SIEFRIDT</a:t>
            </a:r>
            <a:endParaRPr lang="fr-FR" sz="1800" spc="-1" strike="noStrike">
              <a:solidFill>
                <a:srgbClr val="000000"/>
              </a:solidFill>
              <a:uFill>
                <a:solidFill>
                  <a:srgbClr val="ffffff"/>
                </a:solidFill>
              </a:uFill>
              <a:latin typeface="Arial"/>
            </a:endParaRPr>
          </a:p>
          <a:p>
            <a:pPr algn="ctr">
              <a:lnSpc>
                <a:spcPct val="100000"/>
              </a:lnSpc>
            </a:pPr>
            <a:r>
              <a:rPr lang="fr-FR" sz="4000" spc="-1" strike="noStrike">
                <a:solidFill>
                  <a:srgbClr val="000000"/>
                </a:solidFill>
                <a:uFill>
                  <a:solidFill>
                    <a:srgbClr val="ffffff"/>
                  </a:solidFill>
                </a:uFill>
                <a:latin typeface="Calibri"/>
                <a:ea typeface="Microsoft YaHei"/>
              </a:rPr>
              <a:t>Autorité de sûreté nucléaire - division de Nantes (ASN)</a:t>
            </a:r>
            <a:endParaRPr lang="fr-FR"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6" name="Image 3" descr=""/>
          <p:cNvPicPr/>
          <p:nvPr/>
        </p:nvPicPr>
        <p:blipFill>
          <a:blip r:embed="rId1"/>
          <a:stretch/>
        </p:blipFill>
        <p:spPr>
          <a:xfrm>
            <a:off x="8623800" y="339480"/>
            <a:ext cx="1076760" cy="723240"/>
          </a:xfrm>
          <a:prstGeom prst="rect">
            <a:avLst/>
          </a:prstGeom>
          <a:ln>
            <a:noFill/>
          </a:ln>
        </p:spPr>
      </p:pic>
      <p:pic>
        <p:nvPicPr>
          <p:cNvPr id="197" name="Image 5" descr=""/>
          <p:cNvPicPr/>
          <p:nvPr/>
        </p:nvPicPr>
        <p:blipFill>
          <a:blip r:embed="rId2"/>
          <a:stretch/>
        </p:blipFill>
        <p:spPr>
          <a:xfrm>
            <a:off x="4976640" y="2026440"/>
            <a:ext cx="4724280" cy="5133240"/>
          </a:xfrm>
          <a:prstGeom prst="rect">
            <a:avLst/>
          </a:prstGeom>
          <a:ln>
            <a:noFill/>
          </a:ln>
        </p:spPr>
      </p:pic>
      <p:sp>
        <p:nvSpPr>
          <p:cNvPr id="198" name="CustomShape 1"/>
          <p:cNvSpPr/>
          <p:nvPr/>
        </p:nvSpPr>
        <p:spPr>
          <a:xfrm>
            <a:off x="6166800" y="1063440"/>
            <a:ext cx="3533760" cy="912600"/>
          </a:xfrm>
          <a:prstGeom prst="rect">
            <a:avLst/>
          </a:prstGeom>
          <a:noFill/>
          <a:ln>
            <a:noFill/>
          </a:ln>
        </p:spPr>
        <p:style>
          <a:lnRef idx="0"/>
          <a:fillRef idx="0"/>
          <a:effectRef idx="0"/>
          <a:fontRef idx="minor"/>
        </p:style>
        <p:txBody>
          <a:bodyPr lIns="90000" rIns="90000" tIns="45000" bIns="45000"/>
          <a:p>
            <a:pPr>
              <a:lnSpc>
                <a:spcPct val="100000"/>
              </a:lnSpc>
            </a:pPr>
            <a:r>
              <a:rPr b="1" i="1" lang="fr-FR" sz="1800" spc="-1" strike="noStrike">
                <a:solidFill>
                  <a:srgbClr val="000000"/>
                </a:solidFill>
                <a:uFill>
                  <a:solidFill>
                    <a:srgbClr val="ffffff"/>
                  </a:solidFill>
                </a:uFill>
                <a:latin typeface="Calibri"/>
                <a:ea typeface="DejaVu Sans"/>
              </a:rPr>
              <a:t>Moyenne par département des concentration en radon dans l'air des habitations (en Bq/m³) :</a:t>
            </a:r>
            <a:endParaRPr lang="fr-FR" sz="1800" spc="-1" strike="noStrike">
              <a:solidFill>
                <a:srgbClr val="000000"/>
              </a:solidFill>
              <a:uFill>
                <a:solidFill>
                  <a:srgbClr val="ffffff"/>
                </a:solidFill>
              </a:uFill>
              <a:latin typeface="Arial"/>
            </a:endParaRPr>
          </a:p>
        </p:txBody>
      </p:sp>
      <p:sp>
        <p:nvSpPr>
          <p:cNvPr id="199" name="CustomShape 2"/>
          <p:cNvSpPr/>
          <p:nvPr/>
        </p:nvSpPr>
        <p:spPr>
          <a:xfrm>
            <a:off x="620640" y="1569960"/>
            <a:ext cx="4424760" cy="5576040"/>
          </a:xfrm>
          <a:prstGeom prst="rect">
            <a:avLst/>
          </a:prstGeom>
          <a:noFill/>
          <a:ln>
            <a:noFill/>
          </a:ln>
        </p:spPr>
        <p:style>
          <a:lnRef idx="0"/>
          <a:fillRef idx="0"/>
          <a:effectRef idx="0"/>
          <a:fontRef idx="minor"/>
        </p:style>
        <p:txBody>
          <a:bodyPr lIns="90000" rIns="90000" tIns="45000" bIns="45000"/>
          <a:p>
            <a:pPr>
              <a:lnSpc>
                <a:spcPct val="100000"/>
              </a:lnSpc>
            </a:pPr>
            <a:r>
              <a:rPr lang="fr-FR" sz="1800" spc="-1" strike="noStrike">
                <a:solidFill>
                  <a:srgbClr val="000000"/>
                </a:solidFill>
                <a:uFill>
                  <a:solidFill>
                    <a:srgbClr val="ffffff"/>
                  </a:solidFill>
                </a:uFill>
                <a:latin typeface="Calibri"/>
                <a:ea typeface="DejaVu Sans"/>
              </a:rPr>
              <a:t>Concentration moyenne en radon dans les habitations estimée : 90 Bq/m³ pour l’ensemble de la France.</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000000"/>
                </a:solidFill>
                <a:uFill>
                  <a:solidFill>
                    <a:srgbClr val="ffffff"/>
                  </a:solidFill>
                </a:uFill>
                <a:latin typeface="Calibri"/>
                <a:ea typeface="DejaVu Sans"/>
              </a:rPr>
              <a:t>La moyenne obtenue à Paris : 24 Bq/m³ </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000000"/>
                </a:solidFill>
                <a:uFill>
                  <a:solidFill>
                    <a:srgbClr val="ffffff"/>
                  </a:solidFill>
                </a:uFill>
                <a:latin typeface="Calibri"/>
                <a:ea typeface="DejaVu Sans"/>
              </a:rPr>
              <a:t>La moyenne en Lozère : 264 Bq/m³ en Lozère.</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000000"/>
                </a:solidFill>
                <a:uFill>
                  <a:solidFill>
                    <a:srgbClr val="ffffff"/>
                  </a:solidFill>
                </a:uFill>
                <a:latin typeface="Calibri"/>
                <a:ea typeface="DejaVu Sans"/>
              </a:rPr>
              <a:t>La moyenne, redressée pour le type d’habitat et la saisonnalité, et pondérée par la densité d’habitation (sur la base de données INSEE par département), est égale à </a:t>
            </a:r>
            <a:r>
              <a:rPr b="1" lang="fr-FR" sz="1800" spc="-1" strike="noStrike">
                <a:solidFill>
                  <a:srgbClr val="000000"/>
                </a:solidFill>
                <a:uFill>
                  <a:solidFill>
                    <a:srgbClr val="ffffff"/>
                  </a:solidFill>
                </a:uFill>
                <a:latin typeface="Calibri"/>
                <a:ea typeface="DejaVu Sans"/>
              </a:rPr>
              <a:t>68 Bq/m³</a:t>
            </a:r>
            <a:r>
              <a:rPr lang="fr-FR" sz="1800" spc="-1" strike="noStrike">
                <a:solidFill>
                  <a:srgbClr val="000000"/>
                </a:solidFill>
                <a:uFill>
                  <a:solidFill>
                    <a:srgbClr val="ffffff"/>
                  </a:solidFill>
                </a:uFill>
                <a:latin typeface="Calibri"/>
                <a:ea typeface="DejaVu Sans"/>
              </a:rPr>
              <a:t>.</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a:p>
            <a:pPr>
              <a:lnSpc>
                <a:spcPct val="100000"/>
              </a:lnSpc>
            </a:pPr>
            <a:r>
              <a:rPr lang="fr-FR" sz="1800" spc="-1" strike="noStrike">
                <a:solidFill>
                  <a:srgbClr val="000000"/>
                </a:solidFill>
                <a:uFill>
                  <a:solidFill>
                    <a:srgbClr val="ffffff"/>
                  </a:solidFill>
                </a:uFill>
                <a:latin typeface="Calibri"/>
                <a:ea typeface="DejaVu Sans"/>
              </a:rPr>
              <a:t>Source : IRSN</a:t>
            </a:r>
            <a:endParaRPr lang="fr-FR"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0" name="Image 3" descr=""/>
          <p:cNvPicPr/>
          <p:nvPr/>
        </p:nvPicPr>
        <p:blipFill>
          <a:blip r:embed="rId1"/>
          <a:stretch/>
        </p:blipFill>
        <p:spPr>
          <a:xfrm>
            <a:off x="8623800" y="339480"/>
            <a:ext cx="1076760" cy="723240"/>
          </a:xfrm>
          <a:prstGeom prst="rect">
            <a:avLst/>
          </a:prstGeom>
          <a:ln>
            <a:noFill/>
          </a:ln>
        </p:spPr>
      </p:pic>
      <p:pic>
        <p:nvPicPr>
          <p:cNvPr id="201" name="Image 2" descr=""/>
          <p:cNvPicPr/>
          <p:nvPr/>
        </p:nvPicPr>
        <p:blipFill>
          <a:blip r:embed="rId2"/>
          <a:stretch/>
        </p:blipFill>
        <p:spPr>
          <a:xfrm>
            <a:off x="1800000" y="1055160"/>
            <a:ext cx="7179840" cy="556848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5</TotalTime>
  <Application>LibreOffice/5.0.6.3.0$Windows_x86 LibreOffice_project/fe46e5b82646505d0acf84e14cef05527e401d3b</Application>
  <Paragraphs>323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2018-11-05T11:05:21Z</dcterms:created>
  <dc:language>fr-FR</dc:language>
  <dcterms:modified xsi:type="dcterms:W3CDTF">2018-11-12T15:23:12Z</dcterms:modified>
  <cp:revision>4</cp:revision>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36</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37</vt:i4>
  </property>
</Properties>
</file>